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96" r:id="rId2"/>
  </p:sldMasterIdLst>
  <p:notesMasterIdLst>
    <p:notesMasterId r:id="rId75"/>
  </p:notesMasterIdLst>
  <p:handoutMasterIdLst>
    <p:handoutMasterId r:id="rId76"/>
  </p:handoutMasterIdLst>
  <p:sldIdLst>
    <p:sldId id="846" r:id="rId3"/>
    <p:sldId id="848" r:id="rId4"/>
    <p:sldId id="847" r:id="rId5"/>
    <p:sldId id="851" r:id="rId6"/>
    <p:sldId id="852" r:id="rId7"/>
    <p:sldId id="694" r:id="rId8"/>
    <p:sldId id="855" r:id="rId9"/>
    <p:sldId id="854" r:id="rId10"/>
    <p:sldId id="856" r:id="rId11"/>
    <p:sldId id="929" r:id="rId12"/>
    <p:sldId id="888" r:id="rId13"/>
    <p:sldId id="919" r:id="rId14"/>
    <p:sldId id="858" r:id="rId15"/>
    <p:sldId id="862" r:id="rId16"/>
    <p:sldId id="863" r:id="rId17"/>
    <p:sldId id="930" r:id="rId18"/>
    <p:sldId id="932" r:id="rId19"/>
    <p:sldId id="931" r:id="rId20"/>
    <p:sldId id="866" r:id="rId21"/>
    <p:sldId id="868" r:id="rId22"/>
    <p:sldId id="870" r:id="rId23"/>
    <p:sldId id="890" r:id="rId24"/>
    <p:sldId id="867" r:id="rId25"/>
    <p:sldId id="906" r:id="rId26"/>
    <p:sldId id="914" r:id="rId27"/>
    <p:sldId id="925" r:id="rId28"/>
    <p:sldId id="926" r:id="rId29"/>
    <p:sldId id="902" r:id="rId30"/>
    <p:sldId id="872" r:id="rId31"/>
    <p:sldId id="873" r:id="rId32"/>
    <p:sldId id="874" r:id="rId33"/>
    <p:sldId id="875" r:id="rId34"/>
    <p:sldId id="920" r:id="rId35"/>
    <p:sldId id="921" r:id="rId36"/>
    <p:sldId id="922" r:id="rId37"/>
    <p:sldId id="876" r:id="rId38"/>
    <p:sldId id="877" r:id="rId39"/>
    <p:sldId id="916" r:id="rId40"/>
    <p:sldId id="915" r:id="rId41"/>
    <p:sldId id="878" r:id="rId42"/>
    <p:sldId id="951" r:id="rId43"/>
    <p:sldId id="933" r:id="rId44"/>
    <p:sldId id="956" r:id="rId45"/>
    <p:sldId id="936" r:id="rId46"/>
    <p:sldId id="882" r:id="rId47"/>
    <p:sldId id="959" r:id="rId48"/>
    <p:sldId id="960" r:id="rId49"/>
    <p:sldId id="961" r:id="rId50"/>
    <p:sldId id="883" r:id="rId51"/>
    <p:sldId id="940" r:id="rId52"/>
    <p:sldId id="941" r:id="rId53"/>
    <p:sldId id="942" r:id="rId54"/>
    <p:sldId id="937" r:id="rId55"/>
    <p:sldId id="938" r:id="rId56"/>
    <p:sldId id="947" r:id="rId57"/>
    <p:sldId id="952" r:id="rId58"/>
    <p:sldId id="954" r:id="rId59"/>
    <p:sldId id="957" r:id="rId60"/>
    <p:sldId id="958" r:id="rId61"/>
    <p:sldId id="923" r:id="rId62"/>
    <p:sldId id="953" r:id="rId63"/>
    <p:sldId id="955" r:id="rId64"/>
    <p:sldId id="909" r:id="rId65"/>
    <p:sldId id="910" r:id="rId66"/>
    <p:sldId id="911" r:id="rId67"/>
    <p:sldId id="912" r:id="rId68"/>
    <p:sldId id="913" r:id="rId69"/>
    <p:sldId id="908" r:id="rId70"/>
    <p:sldId id="948" r:id="rId71"/>
    <p:sldId id="944" r:id="rId72"/>
    <p:sldId id="949" r:id="rId73"/>
    <p:sldId id="904" r:id="rId74"/>
  </p:sldIdLst>
  <p:sldSz cx="9144000" cy="6858000" type="screen4x3"/>
  <p:notesSz cx="6765925" cy="9867900"/>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C5C14A"/>
    <a:srgbClr val="797880"/>
    <a:srgbClr val="008080"/>
    <a:srgbClr val="336699"/>
    <a:srgbClr val="0066CC"/>
    <a:srgbClr val="33CCCC"/>
    <a:srgbClr val="C0C0C0"/>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6" autoAdjust="0"/>
    <p:restoredTop sz="89892" autoAdjust="0"/>
  </p:normalViewPr>
  <p:slideViewPr>
    <p:cSldViewPr>
      <p:cViewPr varScale="1">
        <p:scale>
          <a:sx n="76" d="100"/>
          <a:sy n="76" d="100"/>
        </p:scale>
        <p:origin x="1541" y="43"/>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00" d="100"/>
        <a:sy n="100" d="100"/>
      </p:scale>
      <p:origin x="0" y="-97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1" name="Rectangle 3"/>
          <p:cNvSpPr>
            <a:spLocks noGrp="1" noChangeArrowheads="1"/>
          </p:cNvSpPr>
          <p:nvPr>
            <p:ph type="dt" sz="quarter" idx="1"/>
          </p:nvPr>
        </p:nvSpPr>
        <p:spPr bwMode="auto">
          <a:xfrm>
            <a:off x="3831576"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r">
              <a:defRPr sz="1200">
                <a:latin typeface="Arial" pitchFamily="-1" charset="0"/>
                <a:ea typeface="+mn-ea"/>
                <a:cs typeface="+mn-cs"/>
              </a:defRPr>
            </a:lvl1pPr>
          </a:lstStyle>
          <a:p>
            <a:pPr>
              <a:defRPr/>
            </a:pPr>
            <a:endParaRPr lang="en-GB"/>
          </a:p>
        </p:txBody>
      </p:sp>
      <p:sp>
        <p:nvSpPr>
          <p:cNvPr id="27652" name="Rectangle 4"/>
          <p:cNvSpPr>
            <a:spLocks noGrp="1" noChangeArrowheads="1"/>
          </p:cNvSpPr>
          <p:nvPr>
            <p:ph type="ftr" sz="quarter" idx="2"/>
          </p:nvPr>
        </p:nvSpPr>
        <p:spPr bwMode="auto">
          <a:xfrm>
            <a:off x="0"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3" name="Rectangle 5"/>
          <p:cNvSpPr>
            <a:spLocks noGrp="1" noChangeArrowheads="1"/>
          </p:cNvSpPr>
          <p:nvPr>
            <p:ph type="sldNum" sz="quarter" idx="3"/>
          </p:nvPr>
        </p:nvSpPr>
        <p:spPr bwMode="auto">
          <a:xfrm>
            <a:off x="3831576"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r">
              <a:defRPr sz="1200"/>
            </a:lvl1pPr>
          </a:lstStyle>
          <a:p>
            <a:fld id="{E7E6CB01-CD51-4E1D-84A3-83111DDB4246}" type="slidenum">
              <a:rPr lang="en-GB"/>
              <a:pPr/>
              <a:t>‹nr.›</a:t>
            </a:fld>
            <a:endParaRPr lang="en-GB"/>
          </a:p>
        </p:txBody>
      </p:sp>
    </p:spTree>
    <p:extLst>
      <p:ext uri="{BB962C8B-B14F-4D97-AF65-F5344CB8AC3E}">
        <p14:creationId xmlns:p14="http://schemas.microsoft.com/office/powerpoint/2010/main" val="3453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59" name="Rectangle 3"/>
          <p:cNvSpPr>
            <a:spLocks noGrp="1" noChangeArrowheads="1"/>
          </p:cNvSpPr>
          <p:nvPr>
            <p:ph type="dt" idx="1"/>
          </p:nvPr>
        </p:nvSpPr>
        <p:spPr bwMode="auto">
          <a:xfrm>
            <a:off x="3833173"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r">
              <a:defRPr sz="1200"/>
            </a:lvl1pPr>
          </a:lstStyle>
          <a:p>
            <a:fld id="{3B65CF97-E9DB-42CD-A91F-3A0CE1AD1411}" type="datetime1">
              <a:rPr lang="nl-NL"/>
              <a:pPr/>
              <a:t>3-6-2022</a:t>
            </a:fld>
            <a:endParaRPr lang="nl-NL"/>
          </a:p>
        </p:txBody>
      </p:sp>
      <p:sp>
        <p:nvSpPr>
          <p:cNvPr id="14340" name="Rectangle 4"/>
          <p:cNvSpPr>
            <a:spLocks noGrp="1" noRot="1" noChangeAspect="1" noChangeArrowheads="1" noTextEdit="1"/>
          </p:cNvSpPr>
          <p:nvPr>
            <p:ph type="sldImg" idx="2"/>
          </p:nvPr>
        </p:nvSpPr>
        <p:spPr bwMode="auto">
          <a:xfrm>
            <a:off x="9159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76913" y="4687730"/>
            <a:ext cx="5412101" cy="4439919"/>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70662" name="Rectangle 6"/>
          <p:cNvSpPr>
            <a:spLocks noGrp="1" noChangeArrowheads="1"/>
          </p:cNvSpPr>
          <p:nvPr>
            <p:ph type="ftr" sz="quarter" idx="4"/>
          </p:nvPr>
        </p:nvSpPr>
        <p:spPr bwMode="auto">
          <a:xfrm>
            <a:off x="0"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63" name="Rectangle 7"/>
          <p:cNvSpPr>
            <a:spLocks noGrp="1" noChangeArrowheads="1"/>
          </p:cNvSpPr>
          <p:nvPr>
            <p:ph type="sldNum" sz="quarter" idx="5"/>
          </p:nvPr>
        </p:nvSpPr>
        <p:spPr bwMode="auto">
          <a:xfrm>
            <a:off x="3833173"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r">
              <a:defRPr sz="1200"/>
            </a:lvl1pPr>
          </a:lstStyle>
          <a:p>
            <a:fld id="{48A5F122-85B6-4B10-858E-494F47006E3E}" type="slidenum">
              <a:rPr lang="nl-NL"/>
              <a:pPr/>
              <a:t>‹nr.›</a:t>
            </a:fld>
            <a:endParaRPr lang="nl-NL"/>
          </a:p>
        </p:txBody>
      </p:sp>
    </p:spTree>
    <p:extLst>
      <p:ext uri="{BB962C8B-B14F-4D97-AF65-F5344CB8AC3E}">
        <p14:creationId xmlns:p14="http://schemas.microsoft.com/office/powerpoint/2010/main" val="39292679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N-type_semiconductor"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P-type_semiconducto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learner.org/courses/physics/glossary/definition.html?invariant=fermi_surfac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www.phys.ufl.edu/fermisurface/" TargetMode="External"/><Relationship Id="rId4" Type="http://schemas.openxmlformats.org/officeDocument/2006/relationships/hyperlink" Target="http://www.learner.org/courses/physics/unit/text.html?unit=8&amp;secNum=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en.wikipedia.org/wiki/Band_gap"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en.wikipedia.org/wiki/Kelvin"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Band_gap"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en.wikipedia.org/wiki/Kelvin"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en.wikipedia.org/wiki/Band_gap"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en.wikipedia.org/wiki/Kelvi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hyperphysics.phy-astr.gsu.edu/hbase/electric/ohmmic.html#c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Band_gap"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en.wikipedia.org/wiki/Kelvi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nl.wikipedia.org/wiki/Germaniu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nl.wikipedia.org/wiki/Schottkydiode" TargetMode="External"/><Relationship Id="rId5" Type="http://schemas.openxmlformats.org/officeDocument/2006/relationships/hyperlink" Target="https://nl.wikipedia.org/wiki/Led" TargetMode="External"/><Relationship Id="rId4" Type="http://schemas.openxmlformats.org/officeDocument/2006/relationships/hyperlink" Target="https://nl.wikipedia.org/wiki/Siliciu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pveducation.org/pvcdrom/effect-of-temperatur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youtube.com/watch?v=hIY4UaPkl38"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N-type_semiconductor"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en.wikipedia.org/wiki/P-type_semiconductor"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nl.wikipedia.org/wiki/Thermionische_emissie#Wet_van_Richardson" TargetMode="External"/><Relationship Id="rId3" Type="http://schemas.openxmlformats.org/officeDocument/2006/relationships/hyperlink" Target="http://nl.wikipedia.org/wiki/Wolfraam" TargetMode="External"/><Relationship Id="rId7" Type="http://schemas.openxmlformats.org/officeDocument/2006/relationships/hyperlink" Target="http://nl.wikipedia.org/wiki/Elektrische_stroomdichtheid"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nl.wikipedia.org/w/index.php?title=Oxidekathode&amp;action=edit&amp;redlink=1" TargetMode="External"/><Relationship Id="rId5" Type="http://schemas.openxmlformats.org/officeDocument/2006/relationships/hyperlink" Target="http://nl.wikipedia.org/wiki/Strontiumoxide" TargetMode="External"/><Relationship Id="rId4" Type="http://schemas.openxmlformats.org/officeDocument/2006/relationships/hyperlink" Target="http://nl.wikipedia.org/wiki/Bariumoxid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www.intechopen.com/books/photodiodes-world-activities-in-2011/cmos-photodetectors#E11" TargetMode="External"/><Relationship Id="rId3" Type="http://schemas.openxmlformats.org/officeDocument/2006/relationships/hyperlink" Target="https://www.intechopen.com/books/photodiodes-world-activities-in-2011/cmos-photodetectors#F7" TargetMode="External"/><Relationship Id="rId7" Type="http://schemas.openxmlformats.org/officeDocument/2006/relationships/hyperlink" Target="https://www.intechopen.com/books/photodiodes-world-activities-in-2011/cmos-photodetectors#E14"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intechopen.com/books/photodiodes-world-activities-in-2011/cmos-photodetectors#E14-formula" TargetMode="External"/><Relationship Id="rId5" Type="http://schemas.openxmlformats.org/officeDocument/2006/relationships/hyperlink" Target="https://www.intechopen.com/books/photodiodes-world-activities-in-2011/cmos-photodetectors#opts-E14-formula" TargetMode="External"/><Relationship Id="rId10" Type="http://schemas.openxmlformats.org/officeDocument/2006/relationships/hyperlink" Target="https://www.intechopen.com/books/photodiodes-world-activities-in-2011/cmos-photodetectors#B40" TargetMode="External"/><Relationship Id="rId4" Type="http://schemas.openxmlformats.org/officeDocument/2006/relationships/hyperlink" Target="https://www.intechopen.com/books/photodiodes-world-activities-in-2011/cmos-photodetectors#B47" TargetMode="External"/><Relationship Id="rId9" Type="http://schemas.openxmlformats.org/officeDocument/2006/relationships/hyperlink" Target="https://www.intechopen.com/books/photodiodes-world-activities-in-2011/cmos-photodetectors#B41"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google.nl/url?sa=t&amp;rct=j&amp;q=&amp;esrc=s&amp;source=web&amp;cd=9&amp;cad=rja&amp;uact=8&amp;ved=2ahUKEwj5tpbqjuHiAhVGYVAKHZ-NA5YQFjAIegQIABAC&amp;url=http%3A%2F%2Fwww-inst.eecs.berkeley.edu%2F~ee130%2Fsp13%2Fhomework%2Fhw5soln.doc&amp;usg=AOvVaw02ronCFd2BUSKG2yS259lp"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www.intechopen.com/books/photodiodes-world-activities-in-2011/cmos-photodetectors#E11" TargetMode="External"/><Relationship Id="rId3" Type="http://schemas.openxmlformats.org/officeDocument/2006/relationships/hyperlink" Target="https://www.intechopen.com/books/photodiodes-world-activities-in-2011/cmos-photodetectors#F7" TargetMode="External"/><Relationship Id="rId7" Type="http://schemas.openxmlformats.org/officeDocument/2006/relationships/hyperlink" Target="https://www.intechopen.com/books/photodiodes-world-activities-in-2011/cmos-photodetectors#E14"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www.intechopen.com/books/photodiodes-world-activities-in-2011/cmos-photodetectors#E14-formula" TargetMode="External"/><Relationship Id="rId5" Type="http://schemas.openxmlformats.org/officeDocument/2006/relationships/hyperlink" Target="https://www.intechopen.com/books/photodiodes-world-activities-in-2011/cmos-photodetectors#opts-E14-formula" TargetMode="External"/><Relationship Id="rId10" Type="http://schemas.openxmlformats.org/officeDocument/2006/relationships/hyperlink" Target="https://www.intechopen.com/books/photodiodes-world-activities-in-2011/cmos-photodetectors#B40" TargetMode="External"/><Relationship Id="rId4" Type="http://schemas.openxmlformats.org/officeDocument/2006/relationships/hyperlink" Target="https://www.intechopen.com/books/photodiodes-world-activities-in-2011/cmos-photodetectors#B47" TargetMode="External"/><Relationship Id="rId9" Type="http://schemas.openxmlformats.org/officeDocument/2006/relationships/hyperlink" Target="https://www.intechopen.com/books/photodiodes-world-activities-in-2011/cmos-photodetectors#B41"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google.nl/url?sa=t&amp;rct=j&amp;q=&amp;esrc=s&amp;source=web&amp;cd=9&amp;cad=rja&amp;uact=8&amp;ved=2ahUKEwj5tpbqjuHiAhVGYVAKHZ-NA5YQFjAIegQIABAC&amp;url=http%3A%2F%2Fwww-inst.eecs.berkeley.edu%2F~ee130%2Fsp13%2Fhomework%2Fhw5soln.doc&amp;usg=AOvVaw02ronCFd2BUSKG2yS259lp"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www.intechopen.com/books/photodiodes-world-activities-in-2011/cmos-photodetectors#E16-formula" TargetMode="External"/><Relationship Id="rId13" Type="http://schemas.openxmlformats.org/officeDocument/2006/relationships/hyperlink" Target="https://www.intechopen.com/books/photodiodes-world-activities-in-2011/cmos-photodetectors#E17" TargetMode="External"/><Relationship Id="rId18" Type="http://schemas.openxmlformats.org/officeDocument/2006/relationships/hyperlink" Target="https://www.intechopen.com/books/photodiodes-world-activities-in-2011/cmos-photodetectors#E18" TargetMode="External"/><Relationship Id="rId26" Type="http://schemas.openxmlformats.org/officeDocument/2006/relationships/hyperlink" Target="https://www.intechopen.com/books/photodiodes-world-activities-in-2011/cmos-photodetectors#B61" TargetMode="External"/><Relationship Id="rId3" Type="http://schemas.openxmlformats.org/officeDocument/2006/relationships/hyperlink" Target="https://www.intechopen.com/books/photodiodes-world-activities-in-2011/cmos-photodetectors#opts-E15-formula" TargetMode="External"/><Relationship Id="rId21" Type="http://schemas.openxmlformats.org/officeDocument/2006/relationships/hyperlink" Target="https://www.intechopen.com/books/photodiodes-world-activities-in-2011/cmos-photodetectors#B52" TargetMode="External"/><Relationship Id="rId7" Type="http://schemas.openxmlformats.org/officeDocument/2006/relationships/hyperlink" Target="https://www.intechopen.com/books/photodiodes-world-activities-in-2011/cmos-photodetectors#opts-E16-formula" TargetMode="External"/><Relationship Id="rId12" Type="http://schemas.openxmlformats.org/officeDocument/2006/relationships/hyperlink" Target="https://www.intechopen.com/books/photodiodes-world-activities-in-2011/cmos-photodetectors#E17-formula" TargetMode="External"/><Relationship Id="rId17" Type="http://schemas.openxmlformats.org/officeDocument/2006/relationships/hyperlink" Target="https://www.intechopen.com/books/photodiodes-world-activities-in-2011/cmos-photodetectors#E18-formula" TargetMode="External"/><Relationship Id="rId25" Type="http://schemas.openxmlformats.org/officeDocument/2006/relationships/hyperlink" Target="https://www.intechopen.com/books/photodiodes-world-activities-in-2011/cmos-photodetectors#B57" TargetMode="External"/><Relationship Id="rId2" Type="http://schemas.openxmlformats.org/officeDocument/2006/relationships/slide" Target="../slides/slide70.xml"/><Relationship Id="rId16" Type="http://schemas.openxmlformats.org/officeDocument/2006/relationships/hyperlink" Target="https://www.intechopen.com/books/photodiodes-world-activities-in-2011/cmos-photodetectors#opts-E18-formula" TargetMode="External"/><Relationship Id="rId20" Type="http://schemas.openxmlformats.org/officeDocument/2006/relationships/hyperlink" Target="https://www.intechopen.com/books/photodiodes-world-activities-in-2011/cmos-photodetectors#F8" TargetMode="External"/><Relationship Id="rId29" Type="http://schemas.openxmlformats.org/officeDocument/2006/relationships/hyperlink" Target="https://www.intechopen.com/books/photodiodes-world-activities-in-2011/cmos-photodetectors#B64" TargetMode="External"/><Relationship Id="rId1" Type="http://schemas.openxmlformats.org/officeDocument/2006/relationships/notesMaster" Target="../notesMasters/notesMaster1.xml"/><Relationship Id="rId6" Type="http://schemas.openxmlformats.org/officeDocument/2006/relationships/hyperlink" Target="https://www.intechopen.com/books/photodiodes-world-activities-in-2011/cmos-photodetectors#B48" TargetMode="External"/><Relationship Id="rId11" Type="http://schemas.openxmlformats.org/officeDocument/2006/relationships/hyperlink" Target="https://www.intechopen.com/books/photodiodes-world-activities-in-2011/cmos-photodetectors#opts-E17-formula" TargetMode="External"/><Relationship Id="rId24" Type="http://schemas.openxmlformats.org/officeDocument/2006/relationships/hyperlink" Target="https://www.intechopen.com/books/photodiodes-world-activities-in-2011/cmos-photodetectors#B56" TargetMode="External"/><Relationship Id="rId5" Type="http://schemas.openxmlformats.org/officeDocument/2006/relationships/hyperlink" Target="https://www.intechopen.com/books/photodiodes-world-activities-in-2011/cmos-photodetectors#E15" TargetMode="External"/><Relationship Id="rId15" Type="http://schemas.openxmlformats.org/officeDocument/2006/relationships/hyperlink" Target="https://www.intechopen.com/books/photodiodes-world-activities-in-2011/cmos-photodetectors#B41" TargetMode="External"/><Relationship Id="rId23" Type="http://schemas.openxmlformats.org/officeDocument/2006/relationships/hyperlink" Target="https://www.intechopen.com/books/photodiodes-world-activities-in-2011/cmos-photodetectors#B54" TargetMode="External"/><Relationship Id="rId28" Type="http://schemas.openxmlformats.org/officeDocument/2006/relationships/hyperlink" Target="https://www.intechopen.com/books/photodiodes-world-activities-in-2011/cmos-photodetectors#B63" TargetMode="External"/><Relationship Id="rId10" Type="http://schemas.openxmlformats.org/officeDocument/2006/relationships/hyperlink" Target="https://www.intechopen.com/books/photodiodes-world-activities-in-2011/cmos-photodetectors#B49" TargetMode="External"/><Relationship Id="rId19" Type="http://schemas.openxmlformats.org/officeDocument/2006/relationships/hyperlink" Target="https://www.intechopen.com/books/photodiodes-world-activities-in-2011/cmos-photodetectors#B51" TargetMode="External"/><Relationship Id="rId4" Type="http://schemas.openxmlformats.org/officeDocument/2006/relationships/hyperlink" Target="https://www.intechopen.com/books/photodiodes-world-activities-in-2011/cmos-photodetectors#E15-formula" TargetMode="External"/><Relationship Id="rId9" Type="http://schemas.openxmlformats.org/officeDocument/2006/relationships/hyperlink" Target="https://www.intechopen.com/books/photodiodes-world-activities-in-2011/cmos-photodetectors#E16" TargetMode="External"/><Relationship Id="rId14" Type="http://schemas.openxmlformats.org/officeDocument/2006/relationships/hyperlink" Target="https://www.intechopen.com/books/photodiodes-world-activities-in-2011/cmos-photodetectors#B50" TargetMode="External"/><Relationship Id="rId22" Type="http://schemas.openxmlformats.org/officeDocument/2006/relationships/hyperlink" Target="https://www.intechopen.com/books/photodiodes-world-activities-in-2011/cmos-photodetectors#B53" TargetMode="External"/><Relationship Id="rId27" Type="http://schemas.openxmlformats.org/officeDocument/2006/relationships/hyperlink" Target="https://www.intechopen.com/books/photodiodes-world-activities-in-2011/cmos-photodetectors#B62"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https://classes.soe.ucsc.edu/ee145/Spring02/EE145hmwk4Sol.pdf</a:t>
            </a:r>
          </a:p>
          <a:p>
            <a:endParaRPr lang="nl-NL" dirty="0" smtClean="0">
              <a:latin typeface="Calibri" pitchFamily="34" charset="0"/>
            </a:endParaRPr>
          </a:p>
        </p:txBody>
      </p:sp>
    </p:spTree>
    <p:extLst>
      <p:ext uri="{BB962C8B-B14F-4D97-AF65-F5344CB8AC3E}">
        <p14:creationId xmlns:p14="http://schemas.microsoft.com/office/powerpoint/2010/main" val="2957335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12</a:t>
            </a:fld>
            <a:endParaRPr lang="nl-NL"/>
          </a:p>
        </p:txBody>
      </p:sp>
    </p:spTree>
    <p:extLst>
      <p:ext uri="{BB962C8B-B14F-4D97-AF65-F5344CB8AC3E}">
        <p14:creationId xmlns:p14="http://schemas.microsoft.com/office/powerpoint/2010/main" val="26071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8BBDD6-DE0E-45C4-9344-A796B83140CF}" type="slidenum">
              <a:rPr lang="en-US">
                <a:solidFill>
                  <a:prstClr val="black"/>
                </a:solidFill>
              </a:rPr>
              <a:pPr/>
              <a:t>13</a:t>
            </a:fld>
            <a:endParaRPr lang="en-US">
              <a:solidFill>
                <a:prstClr val="black"/>
              </a:solidFill>
            </a:endParaRPr>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r>
              <a:rPr lang="en-US"/>
              <a:t>Figure 40-34. Two-dimensional representation of a silicon crystal. (a) Four (outer) electrons surround each silicon atom. (b) Silicon crystal doped with a small percentage of arsenic atoms: the extra electron doesn’t fit into the crystal lattice and so is free to move about. This is an </a:t>
            </a:r>
            <a:r>
              <a:rPr lang="en-US" i="1"/>
              <a:t>n</a:t>
            </a:r>
            <a:r>
              <a:rPr lang="en-US"/>
              <a:t>-type semiconductor.</a:t>
            </a:r>
          </a:p>
        </p:txBody>
      </p:sp>
    </p:spTree>
    <p:extLst>
      <p:ext uri="{BB962C8B-B14F-4D97-AF65-F5344CB8AC3E}">
        <p14:creationId xmlns:p14="http://schemas.microsoft.com/office/powerpoint/2010/main" val="88186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14</a:t>
            </a:fld>
            <a:endParaRPr lang="nl-NL">
              <a:solidFill>
                <a:prstClr val="black"/>
              </a:solidFill>
            </a:endParaRPr>
          </a:p>
        </p:txBody>
      </p:sp>
    </p:spTree>
    <p:extLst>
      <p:ext uri="{BB962C8B-B14F-4D97-AF65-F5344CB8AC3E}">
        <p14:creationId xmlns:p14="http://schemas.microsoft.com/office/powerpoint/2010/main" val="3334730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15</a:t>
            </a:fld>
            <a:endParaRPr lang="nl-NL">
              <a:solidFill>
                <a:prstClr val="black"/>
              </a:solidFill>
            </a:endParaRPr>
          </a:p>
        </p:txBody>
      </p:sp>
    </p:spTree>
    <p:extLst>
      <p:ext uri="{BB962C8B-B14F-4D97-AF65-F5344CB8AC3E}">
        <p14:creationId xmlns:p14="http://schemas.microsoft.com/office/powerpoint/2010/main" val="412366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751585-729D-4510-9FE0-2CF4CFE5ED1E}" type="slidenum">
              <a:rPr lang="en-US">
                <a:solidFill>
                  <a:prstClr val="black"/>
                </a:solidFill>
              </a:rPr>
              <a:pPr/>
              <a:t>16</a:t>
            </a:fld>
            <a:endParaRPr lang="en-US">
              <a:solidFill>
                <a:prstClr val="black"/>
              </a:solidFill>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r>
              <a:rPr lang="en-US"/>
              <a:t>Figure 40-35. A </a:t>
            </a:r>
            <a:r>
              <a:rPr lang="en-US" i="1"/>
              <a:t>p</a:t>
            </a:r>
            <a:r>
              <a:rPr lang="en-US"/>
              <a:t>-type semiconductor, gallium-doped silicon. (a) Gallium has only three outer electrons, so there is an empty spot, or </a:t>
            </a:r>
            <a:r>
              <a:rPr lang="en-US" i="1"/>
              <a:t>hole </a:t>
            </a:r>
            <a:r>
              <a:rPr lang="en-US"/>
              <a:t>in the structure. (b) Electrons from silicon atoms can jump into the hole and fill it. As a result, the hole moves to a new location (to the right in this Figure), to where the electron used to be.</a:t>
            </a:r>
          </a:p>
        </p:txBody>
      </p:sp>
    </p:spTree>
    <p:extLst>
      <p:ext uri="{BB962C8B-B14F-4D97-AF65-F5344CB8AC3E}">
        <p14:creationId xmlns:p14="http://schemas.microsoft.com/office/powerpoint/2010/main" val="362518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8BBDD6-DE0E-45C4-9344-A796B83140CF}" type="slidenum">
              <a:rPr lang="en-US">
                <a:solidFill>
                  <a:prstClr val="black"/>
                </a:solidFill>
              </a:rPr>
              <a:pPr/>
              <a:t>17</a:t>
            </a:fld>
            <a:endParaRPr lang="en-US">
              <a:solidFill>
                <a:prstClr val="black"/>
              </a:solidFill>
            </a:endParaRPr>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r>
              <a:rPr lang="en-US"/>
              <a:t>Figure 40-34. Two-dimensional representation of a silicon crystal. (a) Four (outer) electrons surround each silicon atom. (b) Silicon crystal doped with a small percentage of arsenic atoms: the extra electron doesn’t fit into the crystal lattice and so is free to move about. This is an </a:t>
            </a:r>
            <a:r>
              <a:rPr lang="en-US" i="1"/>
              <a:t>n</a:t>
            </a:r>
            <a:r>
              <a:rPr lang="en-US"/>
              <a:t>-type semiconductor.</a:t>
            </a:r>
          </a:p>
        </p:txBody>
      </p:sp>
    </p:spTree>
    <p:extLst>
      <p:ext uri="{BB962C8B-B14F-4D97-AF65-F5344CB8AC3E}">
        <p14:creationId xmlns:p14="http://schemas.microsoft.com/office/powerpoint/2010/main" val="12344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751585-729D-4510-9FE0-2CF4CFE5ED1E}" type="slidenum">
              <a:rPr lang="en-US">
                <a:solidFill>
                  <a:prstClr val="black"/>
                </a:solidFill>
              </a:rPr>
              <a:pPr/>
              <a:t>19</a:t>
            </a:fld>
            <a:endParaRPr lang="en-US">
              <a:solidFill>
                <a:prstClr val="black"/>
              </a:solidFill>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r>
              <a:rPr lang="en-US"/>
              <a:t>Figure 40-35. A </a:t>
            </a:r>
            <a:r>
              <a:rPr lang="en-US" i="1"/>
              <a:t>p</a:t>
            </a:r>
            <a:r>
              <a:rPr lang="en-US"/>
              <a:t>-type semiconductor, gallium-doped silicon. (a) Gallium has only three outer electrons, so there is an empty spot, or </a:t>
            </a:r>
            <a:r>
              <a:rPr lang="en-US" i="1"/>
              <a:t>hole </a:t>
            </a:r>
            <a:r>
              <a:rPr lang="en-US"/>
              <a:t>in the structure. (b) Electrons from silicon atoms can jump into the hole and fill it. As a result, the hole moves to a new location (to the right in this Figure), to where the electron used to be.</a:t>
            </a:r>
          </a:p>
        </p:txBody>
      </p:sp>
    </p:spTree>
    <p:extLst>
      <p:ext uri="{BB962C8B-B14F-4D97-AF65-F5344CB8AC3E}">
        <p14:creationId xmlns:p14="http://schemas.microsoft.com/office/powerpoint/2010/main" val="29601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20</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a:t>Figure 40-36. Impurity energy levels in doped semiconductors.</a:t>
            </a:r>
          </a:p>
        </p:txBody>
      </p:sp>
    </p:spTree>
    <p:extLst>
      <p:ext uri="{BB962C8B-B14F-4D97-AF65-F5344CB8AC3E}">
        <p14:creationId xmlns:p14="http://schemas.microsoft.com/office/powerpoint/2010/main" val="113383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Halfgeleider</a:t>
            </a:r>
            <a:r>
              <a:rPr lang="en-US" dirty="0" smtClean="0"/>
              <a:t> </a:t>
            </a:r>
            <a:r>
              <a:rPr lang="en-US" dirty="0" err="1" smtClean="0"/>
              <a:t>uit</a:t>
            </a:r>
            <a:r>
              <a:rPr lang="en-US" dirty="0" smtClean="0"/>
              <a:t> </a:t>
            </a:r>
            <a:r>
              <a:rPr lang="en-US" dirty="0" err="1" smtClean="0"/>
              <a:t>groep</a:t>
            </a:r>
            <a:r>
              <a:rPr lang="en-US" dirty="0" smtClean="0"/>
              <a:t> IV (</a:t>
            </a:r>
            <a:r>
              <a:rPr lang="en-US" dirty="0" err="1" smtClean="0"/>
              <a:t>Silicium</a:t>
            </a:r>
            <a:r>
              <a:rPr lang="en-US" dirty="0" smtClean="0"/>
              <a:t>, Germanium </a:t>
            </a:r>
          </a:p>
          <a:p>
            <a:r>
              <a:rPr lang="en-US" dirty="0" err="1" smtClean="0"/>
              <a:t>Groep</a:t>
            </a:r>
            <a:r>
              <a:rPr lang="en-US" dirty="0" smtClean="0"/>
              <a:t> III:</a:t>
            </a:r>
            <a:r>
              <a:rPr lang="en-US" baseline="0" dirty="0" smtClean="0"/>
              <a:t> Boor, Gallium, Indium, </a:t>
            </a:r>
            <a:r>
              <a:rPr lang="en-US" baseline="0" dirty="0" err="1" smtClean="0"/>
              <a:t>Aluminium</a:t>
            </a: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Groep</a:t>
            </a:r>
            <a:r>
              <a:rPr lang="en-US" dirty="0" smtClean="0"/>
              <a:t> V:</a:t>
            </a:r>
            <a:r>
              <a:rPr lang="en-US" baseline="0" dirty="0" smtClean="0"/>
              <a:t> </a:t>
            </a:r>
            <a:r>
              <a:rPr lang="en-US" baseline="0" dirty="0" err="1" smtClean="0"/>
              <a:t>Fosfor</a:t>
            </a:r>
            <a:r>
              <a:rPr lang="en-US" baseline="0" dirty="0" smtClean="0"/>
              <a:t>; </a:t>
            </a:r>
            <a:r>
              <a:rPr lang="en-US" baseline="0" dirty="0" err="1" smtClean="0"/>
              <a:t>Arseen</a:t>
            </a:r>
            <a:r>
              <a:rPr lang="en-US" baseline="0" dirty="0" smtClean="0"/>
              <a:t>; </a:t>
            </a:r>
            <a:r>
              <a:rPr lang="en-US" baseline="0" dirty="0" err="1" smtClean="0"/>
              <a:t>Stikstof</a:t>
            </a:r>
            <a:r>
              <a:rPr lang="en-US" baseline="0" dirty="0" smtClean="0"/>
              <a:t>, </a:t>
            </a:r>
            <a:r>
              <a:rPr lang="en-US" baseline="0" dirty="0" err="1" smtClean="0"/>
              <a:t>Antimoon</a:t>
            </a:r>
            <a:r>
              <a:rPr lang="en-US" baseline="0" dirty="0" smtClean="0"/>
              <a:t>, Bismuth</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http://www.hk-phy.org/energy/alternate/solar_phy03_e.html</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a:t>
            </a:r>
            <a:r>
              <a:rPr lang="en-US" baseline="0" dirty="0" err="1" smtClean="0"/>
              <a:t>www.see.murdoch.edu.au/resources/info/Tech/pv</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http://www.tf.uni-kiel.de/matwis/amat/semi_en/kap_2/backbone/r2_3_5.html</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http://peterdoggart.com/wp-content/uploads/2012/10/Diode-Characteristics.pdf</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a:t>
            </a:r>
            <a:r>
              <a:rPr lang="en-US" sz="1200" kern="1200" dirty="0" smtClean="0">
                <a:solidFill>
                  <a:schemeClr val="tx1"/>
                </a:solidFill>
                <a:latin typeface="Calibri" pitchFamily="-1" charset="0"/>
                <a:ea typeface="ＭＳ Ｐゴシック" pitchFamily="-1" charset="-128"/>
                <a:cs typeface="ＭＳ Ｐゴシック" pitchFamily="-1" charset="-128"/>
              </a:rPr>
              <a:t>hen on the order of one </a:t>
            </a:r>
            <a:r>
              <a:rPr lang="en-US" sz="1200" kern="1200" dirty="0" err="1" smtClean="0">
                <a:solidFill>
                  <a:schemeClr val="tx1"/>
                </a:solidFill>
                <a:latin typeface="Calibri" pitchFamily="-1" charset="0"/>
                <a:ea typeface="ＭＳ Ｐゴシック" pitchFamily="-1" charset="-128"/>
                <a:cs typeface="ＭＳ Ｐゴシック" pitchFamily="-1" charset="-128"/>
              </a:rPr>
              <a:t>dopant</a:t>
            </a:r>
            <a:r>
              <a:rPr lang="en-US" sz="1200" kern="1200" dirty="0" smtClean="0">
                <a:solidFill>
                  <a:schemeClr val="tx1"/>
                </a:solidFill>
                <a:latin typeface="Calibri" pitchFamily="-1" charset="0"/>
                <a:ea typeface="ＭＳ Ｐゴシック" pitchFamily="-1" charset="-128"/>
                <a:cs typeface="ＭＳ Ｐゴシック" pitchFamily="-1" charset="-128"/>
              </a:rPr>
              <a:t> atom is added per 100 million atoms, the doping is said to be </a:t>
            </a:r>
            <a:r>
              <a:rPr lang="en-US" sz="1200" i="1" kern="1200" dirty="0" smtClean="0">
                <a:solidFill>
                  <a:schemeClr val="tx1"/>
                </a:solidFill>
                <a:latin typeface="Calibri" pitchFamily="-1" charset="0"/>
                <a:ea typeface="ＭＳ Ｐゴシック" pitchFamily="-1" charset="-128"/>
                <a:cs typeface="ＭＳ Ｐゴシック" pitchFamily="-1" charset="-128"/>
              </a:rPr>
              <a:t>low or light. When many more </a:t>
            </a:r>
            <a:r>
              <a:rPr lang="en-US" sz="1200" i="1" kern="1200" dirty="0" err="1" smtClean="0">
                <a:solidFill>
                  <a:schemeClr val="tx1"/>
                </a:solidFill>
                <a:latin typeface="Calibri" pitchFamily="-1" charset="0"/>
                <a:ea typeface="ＭＳ Ｐゴシック" pitchFamily="-1" charset="-128"/>
                <a:cs typeface="ＭＳ Ｐゴシック" pitchFamily="-1" charset="-128"/>
              </a:rPr>
              <a:t>dopant</a:t>
            </a:r>
            <a:r>
              <a:rPr lang="en-US" sz="1200" i="1" kern="1200" dirty="0" smtClean="0">
                <a:solidFill>
                  <a:schemeClr val="tx1"/>
                </a:solidFill>
                <a:latin typeface="Calibri" pitchFamily="-1" charset="0"/>
                <a:ea typeface="ＭＳ Ｐゴシック" pitchFamily="-1" charset="-128"/>
                <a:cs typeface="ＭＳ Ｐゴシック" pitchFamily="-1" charset="-128"/>
              </a:rPr>
              <a:t> atoms are added, on the order of one per ten thousand atoms, the doping is referred to as heavy or high. This is often shown as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dirty="0" smtClean="0">
                <a:solidFill>
                  <a:schemeClr val="tx1"/>
                </a:solidFill>
                <a:latin typeface="Calibri" pitchFamily="-1" charset="0"/>
                <a:ea typeface="ＭＳ Ｐゴシック" pitchFamily="-1" charset="-128"/>
                <a:cs typeface="ＭＳ Ｐゴシック" pitchFamily="-1" charset="-128"/>
              </a:rPr>
              <a:t>+ for </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n-type doping or p+ for </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4"/>
              </a:rPr>
              <a:t>p-type doping.</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i="1" kern="1200" dirty="0" err="1" smtClean="0">
                <a:solidFill>
                  <a:schemeClr val="tx1"/>
                </a:solidFill>
                <a:latin typeface="Calibri" pitchFamily="-1" charset="0"/>
                <a:ea typeface="ＭＳ Ｐゴシック" pitchFamily="-1" charset="-128"/>
                <a:cs typeface="ＭＳ Ｐゴシック" pitchFamily="-1" charset="-128"/>
              </a:rPr>
              <a:t>sensitors</a:t>
            </a:r>
            <a:r>
              <a:rPr lang="en-US" sz="1200" i="1" kern="1200" dirty="0" smtClean="0">
                <a:solidFill>
                  <a:schemeClr val="tx1"/>
                </a:solidFill>
                <a:latin typeface="Calibri" pitchFamily="-1" charset="0"/>
                <a:ea typeface="ＭＳ Ｐゴシック" pitchFamily="-1" charset="-128"/>
                <a:cs typeface="ＭＳ Ｐゴシック" pitchFamily="-1" charset="-128"/>
              </a:rPr>
              <a:t> heavy; NTC and PTC light)</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21</a:t>
            </a:fld>
            <a:endParaRPr lang="nl-NL">
              <a:solidFill>
                <a:prstClr val="black"/>
              </a:solidFill>
            </a:endParaRPr>
          </a:p>
        </p:txBody>
      </p:sp>
    </p:spTree>
    <p:extLst>
      <p:ext uri="{BB962C8B-B14F-4D97-AF65-F5344CB8AC3E}">
        <p14:creationId xmlns:p14="http://schemas.microsoft.com/office/powerpoint/2010/main" val="225726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22</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40-36. Impurity energy levels in doped semiconductors</a:t>
            </a:r>
            <a:r>
              <a:rPr lang="en-US" dirty="0" smtClean="0"/>
              <a:t>.</a:t>
            </a:r>
          </a:p>
          <a:p>
            <a:r>
              <a:rPr lang="en-US" dirty="0" smtClean="0"/>
              <a:t>http://hyperphysics.phy-astr.gsu.edu/hbase/solids/dsem.html</a:t>
            </a:r>
            <a:endParaRPr lang="en-US" dirty="0"/>
          </a:p>
        </p:txBody>
      </p:sp>
    </p:spTree>
    <p:extLst>
      <p:ext uri="{BB962C8B-B14F-4D97-AF65-F5344CB8AC3E}">
        <p14:creationId xmlns:p14="http://schemas.microsoft.com/office/powerpoint/2010/main" val="60258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 </a:t>
            </a:r>
            <a:r>
              <a:rPr lang="en-US" sz="1200" kern="1200" dirty="0" err="1" smtClean="0">
                <a:solidFill>
                  <a:schemeClr val="tx1"/>
                </a:solidFill>
                <a:latin typeface="Calibri" pitchFamily="-1" charset="0"/>
                <a:ea typeface="ＭＳ Ｐゴシック" pitchFamily="-1" charset="-128"/>
                <a:cs typeface="ＭＳ Ｐゴシック" pitchFamily="-1" charset="-128"/>
              </a:rPr>
              <a:t>hokjes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geteld</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wordt</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functie</a:t>
            </a:r>
            <a:r>
              <a:rPr lang="en-US" sz="1200" kern="1200" dirty="0" smtClean="0">
                <a:solidFill>
                  <a:schemeClr val="tx1"/>
                </a:solidFill>
                <a:latin typeface="Calibri" pitchFamily="-1" charset="0"/>
                <a:ea typeface="ＭＳ Ｐゴシック" pitchFamily="-1" charset="-128"/>
                <a:cs typeface="ＭＳ Ｐゴシック" pitchFamily="-1" charset="-128"/>
              </a:rPr>
              <a:t> van E </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g(E).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 </a:t>
            </a:r>
            <a:r>
              <a:rPr lang="en-US" sz="1200" kern="1200" dirty="0" err="1" smtClean="0">
                <a:solidFill>
                  <a:schemeClr val="tx1"/>
                </a:solidFill>
                <a:latin typeface="Calibri" pitchFamily="-1" charset="0"/>
                <a:ea typeface="ＭＳ Ｐゴシック" pitchFamily="-1" charset="-128"/>
                <a:cs typeface="ＭＳ Ｐゴシック" pitchFamily="-1" charset="-128"/>
              </a:rPr>
              <a:t>hokjes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geteld</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wordt</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functie</a:t>
            </a:r>
            <a:r>
              <a:rPr lang="en-US" sz="1200" kern="1200" dirty="0" smtClean="0">
                <a:solidFill>
                  <a:schemeClr val="tx1"/>
                </a:solidFill>
                <a:latin typeface="Calibri" pitchFamily="-1" charset="0"/>
                <a:ea typeface="ＭＳ Ｐゴシック" pitchFamily="-1" charset="-128"/>
                <a:cs typeface="ＭＳ Ｐゴシック" pitchFamily="-1" charset="-128"/>
              </a:rPr>
              <a:t> van p </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g(p): </a:t>
            </a:r>
            <a:r>
              <a:rPr lang="en-US" sz="1200" kern="120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dan</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is </a:t>
            </a:r>
            <a:r>
              <a:rPr lang="en-US" sz="1200" kern="120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faseruimte</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een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hele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bol</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ipv</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1/8),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hiervoor</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corrigeert</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het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verschil</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tussen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g(p)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g(E)</a:t>
            </a:r>
          </a:p>
          <a:p>
            <a:r>
              <a:rPr lang="en-US" sz="1200" kern="1200" dirty="0" smtClean="0">
                <a:solidFill>
                  <a:schemeClr val="tx1"/>
                </a:solidFill>
                <a:latin typeface="Calibri" pitchFamily="-1" charset="0"/>
                <a:ea typeface="ＭＳ Ｐゴシック" pitchFamily="-1" charset="-128"/>
                <a:cs typeface="ＭＳ Ｐゴシック" pitchFamily="-1" charset="-128"/>
              </a:rPr>
              <a:t>The ground state of the electrons moving in a uniform background of positive charge would then be a simple sphere in momentum space bounded by its </a:t>
            </a:r>
            <a:r>
              <a:rPr lang="en-US" sz="1200" kern="1200" dirty="0" smtClean="0">
                <a:solidFill>
                  <a:schemeClr val="tx1"/>
                </a:solidFill>
                <a:latin typeface="Calibri" pitchFamily="-1" charset="0"/>
                <a:ea typeface="ＭＳ Ｐゴシック" pitchFamily="-1" charset="-128"/>
                <a:cs typeface="ＭＳ Ｐゴシック" pitchFamily="-1" charset="-128"/>
                <a:hlinkClick r:id="rId3"/>
              </a:rPr>
              <a:t>Fermi surface, a concept derived from the statistical work of Enrico Fermi and P.A.M. Dirac that defines the energies of electrons in a metal. When the uniform positive charge is replaced by the actual periodic array of the ions in a metallic lattice, the simple sphere becomes a more complex geometric structure that reflects the nature of the underlying ionic periodic structure, an example of which is shown in Figure 6.</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dirty="0" smtClean="0">
                <a:hlinkClick r:id="rId4"/>
              </a:rPr>
              <a:t>http://www.learner.org/courses/physics/unit/text.html?unit=8&amp;secNum=2</a:t>
            </a:r>
            <a:endParaRPr lang="en-US" sz="1200" dirty="0" smtClean="0"/>
          </a:p>
          <a:p>
            <a:r>
              <a:rPr lang="en-US" sz="1200" dirty="0" smtClean="0">
                <a:hlinkClick r:id="rId5"/>
              </a:rPr>
              <a:t>http://www.phys.ufl.edu/fermisurface/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a:t>
            </a:fld>
            <a:endParaRPr lang="nl-NL"/>
          </a:p>
        </p:txBody>
      </p:sp>
    </p:spTree>
    <p:extLst>
      <p:ext uri="{BB962C8B-B14F-4D97-AF65-F5344CB8AC3E}">
        <p14:creationId xmlns:p14="http://schemas.microsoft.com/office/powerpoint/2010/main" val="1084036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23</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40-36. Impurity energy levels in doped semiconductors</a:t>
            </a:r>
            <a:r>
              <a:rPr lang="en-US" dirty="0" smtClean="0"/>
              <a:t>.</a:t>
            </a:r>
          </a:p>
          <a:p>
            <a:r>
              <a:rPr lang="en-US" dirty="0" smtClean="0"/>
              <a:t>http://hyperphysics.phy-astr.gsu.edu/hbase/solids/dsem.html</a:t>
            </a:r>
            <a:endParaRPr lang="en-US" dirty="0"/>
          </a:p>
        </p:txBody>
      </p:sp>
    </p:spTree>
    <p:extLst>
      <p:ext uri="{BB962C8B-B14F-4D97-AF65-F5344CB8AC3E}">
        <p14:creationId xmlns:p14="http://schemas.microsoft.com/office/powerpoint/2010/main" val="1236085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24</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40-36. Impurity energy levels in doped semiconductors</a:t>
            </a:r>
            <a:r>
              <a:rPr lang="en-US" dirty="0" smtClean="0"/>
              <a:t>.</a:t>
            </a:r>
          </a:p>
          <a:p>
            <a:r>
              <a:rPr lang="en-US" dirty="0" smtClean="0"/>
              <a:t>http://hyperphysics.phy-astr.gsu.edu/hbase/solids/dsem.html</a:t>
            </a:r>
            <a:endParaRPr lang="en-US" dirty="0"/>
          </a:p>
        </p:txBody>
      </p:sp>
    </p:spTree>
    <p:extLst>
      <p:ext uri="{BB962C8B-B14F-4D97-AF65-F5344CB8AC3E}">
        <p14:creationId xmlns:p14="http://schemas.microsoft.com/office/powerpoint/2010/main" val="1484001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25</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40-36. Impurity energy levels in doped semiconductors</a:t>
            </a:r>
            <a:r>
              <a:rPr lang="en-US" dirty="0" smtClean="0"/>
              <a:t>.</a:t>
            </a:r>
          </a:p>
          <a:p>
            <a:r>
              <a:rPr lang="en-US" dirty="0" smtClean="0"/>
              <a:t>http://hyperphysics.phy-astr.gsu.edu/hbase/solids/dsem.html</a:t>
            </a:r>
            <a:endParaRPr lang="en-US" dirty="0"/>
          </a:p>
        </p:txBody>
      </p:sp>
    </p:spTree>
    <p:extLst>
      <p:ext uri="{BB962C8B-B14F-4D97-AF65-F5344CB8AC3E}">
        <p14:creationId xmlns:p14="http://schemas.microsoft.com/office/powerpoint/2010/main" val="1555388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26</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40-36. Impurity energy levels in doped semiconductors</a:t>
            </a:r>
            <a:r>
              <a:rPr lang="en-US" dirty="0" smtClean="0"/>
              <a:t>.</a:t>
            </a:r>
          </a:p>
          <a:p>
            <a:r>
              <a:rPr lang="en-US" dirty="0" smtClean="0"/>
              <a:t>http://hyperphysics.phy-astr.gsu.edu/hbase/solids/dsem.html</a:t>
            </a:r>
            <a:endParaRPr lang="en-US" dirty="0"/>
          </a:p>
        </p:txBody>
      </p:sp>
    </p:spTree>
    <p:extLst>
      <p:ext uri="{BB962C8B-B14F-4D97-AF65-F5344CB8AC3E}">
        <p14:creationId xmlns:p14="http://schemas.microsoft.com/office/powerpoint/2010/main" val="1493984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27</a:t>
            </a:fld>
            <a:endParaRPr lang="nl-NL"/>
          </a:p>
        </p:txBody>
      </p:sp>
    </p:spTree>
    <p:extLst>
      <p:ext uri="{BB962C8B-B14F-4D97-AF65-F5344CB8AC3E}">
        <p14:creationId xmlns:p14="http://schemas.microsoft.com/office/powerpoint/2010/main" val="3626825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http://astarmathsandphysics.com/a-level-physics-notes/electronics/a-level-physics-notes-electronics-n-and-p-type-semiconductors.html</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28</a:t>
            </a:fld>
            <a:endParaRPr lang="nl-NL"/>
          </a:p>
        </p:txBody>
      </p:sp>
    </p:spTree>
    <p:extLst>
      <p:ext uri="{BB962C8B-B14F-4D97-AF65-F5344CB8AC3E}">
        <p14:creationId xmlns:p14="http://schemas.microsoft.com/office/powerpoint/2010/main" val="2305535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take out one atom and replace it with an atom from an adjacent group in the periodic system. If the replacing atom is from a group to the right, it will have an extra electron which is not needed in the original bonding configuration. The most prominent example is phosphorus in silicon. In the tetrahedral bonding configuration of silicon four electrons are needed for the bonding to the four </a:t>
            </a:r>
            <a:r>
              <a:rPr lang="en-US" sz="1200" kern="1200" dirty="0" err="1" smtClean="0">
                <a:solidFill>
                  <a:schemeClr val="tx1"/>
                </a:solidFill>
                <a:latin typeface="Calibri" pitchFamily="-1" charset="0"/>
                <a:ea typeface="ＭＳ Ｐゴシック" pitchFamily="-1" charset="-128"/>
                <a:cs typeface="ＭＳ Ｐゴシック" pitchFamily="-1" charset="-128"/>
              </a:rPr>
              <a:t>neighbours</a:t>
            </a:r>
            <a:r>
              <a:rPr lang="en-US" sz="1200" kern="1200" dirty="0" smtClean="0">
                <a:solidFill>
                  <a:schemeClr val="tx1"/>
                </a:solidFill>
                <a:latin typeface="Calibri" pitchFamily="-1" charset="0"/>
                <a:ea typeface="ＭＳ Ｐゴシック" pitchFamily="-1" charset="-128"/>
                <a:cs typeface="ＭＳ Ｐゴシック" pitchFamily="-1" charset="-128"/>
              </a:rPr>
              <a:t>. Obviously, the fifth electron of phosphorus is not needed for the bonding. We may assume that the single, weakly bound extra electron feels a potential similar to the electron in the hydrogen atom, but extending downwards from the conduction band.</a:t>
            </a:r>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Doping with donors raises the Fermi level from the </a:t>
            </a:r>
            <a:r>
              <a:rPr lang="en-US" sz="1200" kern="1200" dirty="0" err="1" smtClean="0">
                <a:solidFill>
                  <a:schemeClr val="tx1"/>
                </a:solidFill>
                <a:latin typeface="Calibri" pitchFamily="-1" charset="0"/>
                <a:ea typeface="ＭＳ Ｐゴシック" pitchFamily="-1" charset="-128"/>
                <a:cs typeface="ＭＳ Ｐゴシック" pitchFamily="-1" charset="-128"/>
              </a:rPr>
              <a:t>midgap</a:t>
            </a:r>
            <a:r>
              <a:rPr lang="en-US" sz="1200" kern="1200" dirty="0" smtClean="0">
                <a:solidFill>
                  <a:schemeClr val="tx1"/>
                </a:solidFill>
                <a:latin typeface="Calibri" pitchFamily="-1" charset="0"/>
                <a:ea typeface="ＭＳ Ｐゴシック" pitchFamily="-1" charset="-128"/>
                <a:cs typeface="ＭＳ Ｐゴシック" pitchFamily="-1" charset="-128"/>
              </a:rPr>
              <a:t> position closer to the conduction band.</a:t>
            </a:r>
          </a:p>
          <a:p>
            <a:r>
              <a:rPr lang="en-US" sz="1200" b="1" kern="1200" dirty="0" smtClean="0">
                <a:solidFill>
                  <a:schemeClr val="tx1"/>
                </a:solidFill>
                <a:latin typeface="Calibri" pitchFamily="-1" charset="0"/>
                <a:ea typeface="ＭＳ Ｐゴシック" pitchFamily="-1" charset="-128"/>
                <a:cs typeface="ＭＳ Ｐゴシック" pitchFamily="-1" charset="-128"/>
              </a:rPr>
              <a:t>intrinsic carrier density is independent of doping, </a:t>
            </a:r>
            <a:r>
              <a:rPr lang="en-US" sz="1200" kern="1200" dirty="0" smtClean="0">
                <a:solidFill>
                  <a:schemeClr val="tx1"/>
                </a:solidFill>
                <a:latin typeface="Calibri" pitchFamily="-1" charset="0"/>
                <a:ea typeface="ＭＳ Ｐゴシック" pitchFamily="-1" charset="-128"/>
                <a:cs typeface="ＭＳ Ｐゴシック" pitchFamily="-1" charset="-128"/>
              </a:rPr>
              <a:t>since </a:t>
            </a:r>
            <a:r>
              <a:rPr lang="en-US" sz="1200" i="1" kern="12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C</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 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V</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(the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3"/>
              </a:rPr>
              <a:t>band gap) does not change with doping.</a:t>
            </a:r>
            <a:r>
              <a:rPr lang="en-US" sz="1200" b="1" kern="1200" dirty="0" smtClean="0">
                <a:solidFill>
                  <a:schemeClr val="tx1"/>
                </a:solidFill>
                <a:latin typeface="Calibri" pitchFamily="-1" charset="0"/>
                <a:ea typeface="ＭＳ Ｐゴシック" pitchFamily="-1" charset="-128"/>
                <a:cs typeface="ＭＳ Ｐゴシック" pitchFamily="-1" charset="-128"/>
              </a:rPr>
              <a:t>. I</a:t>
            </a:r>
            <a:r>
              <a:rPr lang="en-US" sz="1200" kern="1200" dirty="0" smtClean="0">
                <a:solidFill>
                  <a:schemeClr val="tx1"/>
                </a:solidFill>
                <a:latin typeface="Calibri" pitchFamily="-1" charset="0"/>
                <a:ea typeface="ＭＳ Ｐゴシック" pitchFamily="-1" charset="-128"/>
                <a:cs typeface="ＭＳ Ｐゴシック" pitchFamily="-1" charset="-128"/>
              </a:rPr>
              <a:t>ntrinsic carrier concentration varies between materials and is dependent on temperature. Silicon's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baseline="-25000" dirty="0" err="1" smtClean="0">
                <a:solidFill>
                  <a:schemeClr val="tx1"/>
                </a:solidFill>
                <a:latin typeface="Calibri" pitchFamily="-1" charset="0"/>
                <a:ea typeface="ＭＳ Ｐゴシック" pitchFamily="-1" charset="-128"/>
                <a:cs typeface="ＭＳ Ｐゴシック" pitchFamily="-1" charset="-128"/>
              </a:rPr>
              <a:t>i</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for example, is roughly 1.08×10</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10</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at 300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4"/>
              </a:rPr>
              <a:t>kelvin (room temperature).[4]</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In crystalline intrinsic silicon, there are approximately 5×10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US" sz="1200" kern="1200" baseline="0" dirty="0" smtClean="0">
                <a:solidFill>
                  <a:schemeClr val="tx1"/>
                </a:solidFill>
                <a:latin typeface="Calibri" pitchFamily="-1" charset="0"/>
                <a:ea typeface="ＭＳ Ｐゴシック" pitchFamily="-1" charset="-128"/>
                <a:cs typeface="ＭＳ Ｐゴシック" pitchFamily="-1" charset="-128"/>
              </a:rPr>
              <a:t> atoms/cm³. Doping concentration for silicon semiconductors may range anywhere from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13</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to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Doping concentration above about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is considered degenerate at room temperature. Degenerately doped silicon contains a proportion of impurity to silicon on the order of parts per thousand. This proportion may be reduced to parts per billion in very lightly doped silicon</a:t>
            </a:r>
            <a:endParaRPr lang="en-US" sz="1200" kern="1200" dirty="0" smtClean="0">
              <a:solidFill>
                <a:schemeClr val="tx1"/>
              </a:solidFill>
              <a:latin typeface="Calibri"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29</a:t>
            </a:fld>
            <a:endParaRPr lang="nl-NL">
              <a:solidFill>
                <a:prstClr val="black"/>
              </a:solidFill>
            </a:endParaRPr>
          </a:p>
        </p:txBody>
      </p:sp>
    </p:spTree>
    <p:extLst>
      <p:ext uri="{BB962C8B-B14F-4D97-AF65-F5344CB8AC3E}">
        <p14:creationId xmlns:p14="http://schemas.microsoft.com/office/powerpoint/2010/main" val="2626418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take out one atom and replace it with an atom from an adjacent group in the periodic system. If the replacing atom is from a group to the right, it will have an extra electron which is not needed in the original bonding configuration. The most prominent example is phosphorus in silicon. In the tetrahedral bonding configuration of silicon four electrons are needed for the bonding to the four </a:t>
            </a:r>
            <a:r>
              <a:rPr lang="en-US" sz="1200" kern="1200" dirty="0" err="1" smtClean="0">
                <a:solidFill>
                  <a:schemeClr val="tx1"/>
                </a:solidFill>
                <a:latin typeface="Calibri" pitchFamily="-1" charset="0"/>
                <a:ea typeface="ＭＳ Ｐゴシック" pitchFamily="-1" charset="-128"/>
                <a:cs typeface="ＭＳ Ｐゴシック" pitchFamily="-1" charset="-128"/>
              </a:rPr>
              <a:t>neighbours</a:t>
            </a:r>
            <a:r>
              <a:rPr lang="en-US" sz="1200" kern="1200" dirty="0" smtClean="0">
                <a:solidFill>
                  <a:schemeClr val="tx1"/>
                </a:solidFill>
                <a:latin typeface="Calibri" pitchFamily="-1" charset="0"/>
                <a:ea typeface="ＭＳ Ｐゴシック" pitchFamily="-1" charset="-128"/>
                <a:cs typeface="ＭＳ Ｐゴシック" pitchFamily="-1" charset="-128"/>
              </a:rPr>
              <a:t>. Obviously, the fifth electron of phosphorus is not needed for the bonding. We may assume that the single, weakly bound extra electron feels a potential similar to the electron in the hydrogen atom, but extending downwards from the conduction band.</a:t>
            </a:r>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Doping with donors raises the Fermi level from the </a:t>
            </a:r>
            <a:r>
              <a:rPr lang="en-US" sz="1200" kern="1200" dirty="0" err="1" smtClean="0">
                <a:solidFill>
                  <a:schemeClr val="tx1"/>
                </a:solidFill>
                <a:latin typeface="Calibri" pitchFamily="-1" charset="0"/>
                <a:ea typeface="ＭＳ Ｐゴシック" pitchFamily="-1" charset="-128"/>
                <a:cs typeface="ＭＳ Ｐゴシック" pitchFamily="-1" charset="-128"/>
              </a:rPr>
              <a:t>midgap</a:t>
            </a:r>
            <a:r>
              <a:rPr lang="en-US" sz="1200" kern="1200" dirty="0" smtClean="0">
                <a:solidFill>
                  <a:schemeClr val="tx1"/>
                </a:solidFill>
                <a:latin typeface="Calibri" pitchFamily="-1" charset="0"/>
                <a:ea typeface="ＭＳ Ｐゴシック" pitchFamily="-1" charset="-128"/>
                <a:cs typeface="ＭＳ Ｐゴシック" pitchFamily="-1" charset="-128"/>
              </a:rPr>
              <a:t> position closer to the conduction band.</a:t>
            </a:r>
          </a:p>
          <a:p>
            <a:r>
              <a:rPr lang="en-US" sz="1200" b="1" kern="1200" dirty="0" smtClean="0">
                <a:solidFill>
                  <a:schemeClr val="tx1"/>
                </a:solidFill>
                <a:latin typeface="Calibri" pitchFamily="-1" charset="0"/>
                <a:ea typeface="ＭＳ Ｐゴシック" pitchFamily="-1" charset="-128"/>
                <a:cs typeface="ＭＳ Ｐゴシック" pitchFamily="-1" charset="-128"/>
              </a:rPr>
              <a:t>intrinsic carrier density is independent of doping, </a:t>
            </a:r>
            <a:r>
              <a:rPr lang="en-US" sz="1200" kern="1200" dirty="0" smtClean="0">
                <a:solidFill>
                  <a:schemeClr val="tx1"/>
                </a:solidFill>
                <a:latin typeface="Calibri" pitchFamily="-1" charset="0"/>
                <a:ea typeface="ＭＳ Ｐゴシック" pitchFamily="-1" charset="-128"/>
                <a:cs typeface="ＭＳ Ｐゴシック" pitchFamily="-1" charset="-128"/>
              </a:rPr>
              <a:t>since </a:t>
            </a:r>
            <a:r>
              <a:rPr lang="en-US" sz="1200" i="1" kern="12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C</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 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V</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(the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3"/>
              </a:rPr>
              <a:t>band gap) does not change with doping.</a:t>
            </a:r>
            <a:r>
              <a:rPr lang="en-US" sz="1200" b="1" kern="1200" dirty="0" smtClean="0">
                <a:solidFill>
                  <a:schemeClr val="tx1"/>
                </a:solidFill>
                <a:latin typeface="Calibri" pitchFamily="-1" charset="0"/>
                <a:ea typeface="ＭＳ Ｐゴシック" pitchFamily="-1" charset="-128"/>
                <a:cs typeface="ＭＳ Ｐゴシック" pitchFamily="-1" charset="-128"/>
              </a:rPr>
              <a:t>. I</a:t>
            </a:r>
            <a:r>
              <a:rPr lang="en-US" sz="1200" kern="1200" dirty="0" smtClean="0">
                <a:solidFill>
                  <a:schemeClr val="tx1"/>
                </a:solidFill>
                <a:latin typeface="Calibri" pitchFamily="-1" charset="0"/>
                <a:ea typeface="ＭＳ Ｐゴシック" pitchFamily="-1" charset="-128"/>
                <a:cs typeface="ＭＳ Ｐゴシック" pitchFamily="-1" charset="-128"/>
              </a:rPr>
              <a:t>ntrinsic carrier concentration varies between materials and is dependent on temperature. Silicon's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baseline="-25000" dirty="0" err="1" smtClean="0">
                <a:solidFill>
                  <a:schemeClr val="tx1"/>
                </a:solidFill>
                <a:latin typeface="Calibri" pitchFamily="-1" charset="0"/>
                <a:ea typeface="ＭＳ Ｐゴシック" pitchFamily="-1" charset="-128"/>
                <a:cs typeface="ＭＳ Ｐゴシック" pitchFamily="-1" charset="-128"/>
              </a:rPr>
              <a:t>i</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for example, is roughly 1.08×10</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10</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at 300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4"/>
              </a:rPr>
              <a:t>kelvin (room temperature).[4]</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In crystalline intrinsic silicon, there are approximately 5×10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US" sz="1200" kern="1200" baseline="0" dirty="0" smtClean="0">
                <a:solidFill>
                  <a:schemeClr val="tx1"/>
                </a:solidFill>
                <a:latin typeface="Calibri" pitchFamily="-1" charset="0"/>
                <a:ea typeface="ＭＳ Ｐゴシック" pitchFamily="-1" charset="-128"/>
                <a:cs typeface="ＭＳ Ｐゴシック" pitchFamily="-1" charset="-128"/>
              </a:rPr>
              <a:t> atoms/cm³. Doping concentration for silicon semiconductors may range anywhere from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13</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to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Doping concentration above about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is considered degenerate at room temperature. Degenerately doped silicon contains a proportion of impurity to silicon on the order of parts per thousand. This proportion may be reduced to parts per billion in very lightly doped silicon</a:t>
            </a:r>
            <a:endParaRPr lang="en-US" sz="1200" kern="1200" dirty="0" smtClean="0">
              <a:solidFill>
                <a:schemeClr val="tx1"/>
              </a:solidFill>
              <a:latin typeface="Calibri"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30</a:t>
            </a:fld>
            <a:endParaRPr lang="nl-NL">
              <a:solidFill>
                <a:prstClr val="black"/>
              </a:solidFill>
            </a:endParaRPr>
          </a:p>
        </p:txBody>
      </p:sp>
    </p:spTree>
    <p:extLst>
      <p:ext uri="{BB962C8B-B14F-4D97-AF65-F5344CB8AC3E}">
        <p14:creationId xmlns:p14="http://schemas.microsoft.com/office/powerpoint/2010/main" val="1418316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take out one atom and replace it with an atom from an adjacent group in the periodic system. If the replacing atom is from a group to the right, it will have an extra electron which is not needed in the original bonding configuration. The most prominent example is phosphorus in silicon. In the tetrahedral bonding configuration of silicon four electrons are needed for the bonding to the four </a:t>
            </a:r>
            <a:r>
              <a:rPr lang="en-US" sz="1200" kern="1200" dirty="0" err="1" smtClean="0">
                <a:solidFill>
                  <a:schemeClr val="tx1"/>
                </a:solidFill>
                <a:latin typeface="Calibri" pitchFamily="-1" charset="0"/>
                <a:ea typeface="ＭＳ Ｐゴシック" pitchFamily="-1" charset="-128"/>
                <a:cs typeface="ＭＳ Ｐゴシック" pitchFamily="-1" charset="-128"/>
              </a:rPr>
              <a:t>neighbours</a:t>
            </a:r>
            <a:r>
              <a:rPr lang="en-US" sz="1200" kern="1200" dirty="0" smtClean="0">
                <a:solidFill>
                  <a:schemeClr val="tx1"/>
                </a:solidFill>
                <a:latin typeface="Calibri" pitchFamily="-1" charset="0"/>
                <a:ea typeface="ＭＳ Ｐゴシック" pitchFamily="-1" charset="-128"/>
                <a:cs typeface="ＭＳ Ｐゴシック" pitchFamily="-1" charset="-128"/>
              </a:rPr>
              <a:t>. Obviously, the fifth electron of phosphorus is not needed for the bonding. We may assume that the single, weakly bound extra electron feels a potential similar to the electron in the hydrogen atom, but extending downwards from the conduction band.</a:t>
            </a:r>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Doping with donors raises the Fermi level from the </a:t>
            </a:r>
            <a:r>
              <a:rPr lang="en-US" sz="1200" kern="1200" dirty="0" err="1" smtClean="0">
                <a:solidFill>
                  <a:schemeClr val="tx1"/>
                </a:solidFill>
                <a:latin typeface="Calibri" pitchFamily="-1" charset="0"/>
                <a:ea typeface="ＭＳ Ｐゴシック" pitchFamily="-1" charset="-128"/>
                <a:cs typeface="ＭＳ Ｐゴシック" pitchFamily="-1" charset="-128"/>
              </a:rPr>
              <a:t>midgap</a:t>
            </a:r>
            <a:r>
              <a:rPr lang="en-US" sz="1200" kern="1200" dirty="0" smtClean="0">
                <a:solidFill>
                  <a:schemeClr val="tx1"/>
                </a:solidFill>
                <a:latin typeface="Calibri" pitchFamily="-1" charset="0"/>
                <a:ea typeface="ＭＳ Ｐゴシック" pitchFamily="-1" charset="-128"/>
                <a:cs typeface="ＭＳ Ｐゴシック" pitchFamily="-1" charset="-128"/>
              </a:rPr>
              <a:t> position closer to the conduction band.</a:t>
            </a:r>
          </a:p>
          <a:p>
            <a:r>
              <a:rPr lang="en-US" sz="1200" b="1" kern="1200" dirty="0" smtClean="0">
                <a:solidFill>
                  <a:schemeClr val="tx1"/>
                </a:solidFill>
                <a:latin typeface="Calibri" pitchFamily="-1" charset="0"/>
                <a:ea typeface="ＭＳ Ｐゴシック" pitchFamily="-1" charset="-128"/>
                <a:cs typeface="ＭＳ Ｐゴシック" pitchFamily="-1" charset="-128"/>
              </a:rPr>
              <a:t>intrinsic carrier density is independent of doping, </a:t>
            </a:r>
            <a:r>
              <a:rPr lang="en-US" sz="1200" kern="1200" dirty="0" smtClean="0">
                <a:solidFill>
                  <a:schemeClr val="tx1"/>
                </a:solidFill>
                <a:latin typeface="Calibri" pitchFamily="-1" charset="0"/>
                <a:ea typeface="ＭＳ Ｐゴシック" pitchFamily="-1" charset="-128"/>
                <a:cs typeface="ＭＳ Ｐゴシック" pitchFamily="-1" charset="-128"/>
              </a:rPr>
              <a:t>since </a:t>
            </a:r>
            <a:r>
              <a:rPr lang="en-US" sz="1200" i="1" kern="12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C</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 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V</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(the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3"/>
              </a:rPr>
              <a:t>band gap) does not change with doping.</a:t>
            </a:r>
            <a:r>
              <a:rPr lang="en-US" sz="1200" b="1" kern="1200" dirty="0" smtClean="0">
                <a:solidFill>
                  <a:schemeClr val="tx1"/>
                </a:solidFill>
                <a:latin typeface="Calibri" pitchFamily="-1" charset="0"/>
                <a:ea typeface="ＭＳ Ｐゴシック" pitchFamily="-1" charset="-128"/>
                <a:cs typeface="ＭＳ Ｐゴシック" pitchFamily="-1" charset="-128"/>
              </a:rPr>
              <a:t>. I</a:t>
            </a:r>
            <a:r>
              <a:rPr lang="en-US" sz="1200" kern="1200" dirty="0" smtClean="0">
                <a:solidFill>
                  <a:schemeClr val="tx1"/>
                </a:solidFill>
                <a:latin typeface="Calibri" pitchFamily="-1" charset="0"/>
                <a:ea typeface="ＭＳ Ｐゴシック" pitchFamily="-1" charset="-128"/>
                <a:cs typeface="ＭＳ Ｐゴシック" pitchFamily="-1" charset="-128"/>
              </a:rPr>
              <a:t>ntrinsic carrier concentration varies between materials and is dependent on temperature. Silicon's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baseline="-25000" dirty="0" err="1" smtClean="0">
                <a:solidFill>
                  <a:schemeClr val="tx1"/>
                </a:solidFill>
                <a:latin typeface="Calibri" pitchFamily="-1" charset="0"/>
                <a:ea typeface="ＭＳ Ｐゴシック" pitchFamily="-1" charset="-128"/>
                <a:cs typeface="ＭＳ Ｐゴシック" pitchFamily="-1" charset="-128"/>
              </a:rPr>
              <a:t>i</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for example, is roughly 1.08×10</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10</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at 300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4"/>
              </a:rPr>
              <a:t>kelvin (room temperature).[4]</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In crystalline intrinsic silicon, there are approximately 5×10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US" sz="1200" kern="1200" baseline="0" dirty="0" smtClean="0">
                <a:solidFill>
                  <a:schemeClr val="tx1"/>
                </a:solidFill>
                <a:latin typeface="Calibri" pitchFamily="-1" charset="0"/>
                <a:ea typeface="ＭＳ Ｐゴシック" pitchFamily="-1" charset="-128"/>
                <a:cs typeface="ＭＳ Ｐゴシック" pitchFamily="-1" charset="-128"/>
              </a:rPr>
              <a:t> atoms/cm³. Doping concentration for silicon semiconductors may range anywhere from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13</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to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Doping concentration above about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is considered degenerate at room temperature. Degenerately doped silicon contains a proportion of impurity to silicon on the order of parts per thousand. This proportion may be reduced to parts per billion in very lightly doped silicon</a:t>
            </a:r>
            <a:endParaRPr lang="en-US" sz="1200" kern="1200" dirty="0" smtClean="0">
              <a:solidFill>
                <a:schemeClr val="tx1"/>
              </a:solidFill>
              <a:latin typeface="Calibri"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31</a:t>
            </a:fld>
            <a:endParaRPr lang="nl-NL">
              <a:solidFill>
                <a:prstClr val="black"/>
              </a:solidFill>
            </a:endParaRPr>
          </a:p>
        </p:txBody>
      </p:sp>
    </p:spTree>
    <p:extLst>
      <p:ext uri="{BB962C8B-B14F-4D97-AF65-F5344CB8AC3E}">
        <p14:creationId xmlns:p14="http://schemas.microsoft.com/office/powerpoint/2010/main" val="2027332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32</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https://fisluisabraham.files.wordpress.com/2014/08/krane-k-modern-physics-3ed.pdf</a:t>
            </a:r>
          </a:p>
          <a:p>
            <a:endParaRPr lang="en-US" dirty="0"/>
          </a:p>
        </p:txBody>
      </p:sp>
    </p:spTree>
    <p:extLst>
      <p:ext uri="{BB962C8B-B14F-4D97-AF65-F5344CB8AC3E}">
        <p14:creationId xmlns:p14="http://schemas.microsoft.com/office/powerpoint/2010/main" val="282551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 </a:t>
            </a:r>
            <a:r>
              <a:rPr lang="en-US" sz="1200" kern="1200" dirty="0" err="1" smtClean="0">
                <a:solidFill>
                  <a:schemeClr val="tx1"/>
                </a:solidFill>
                <a:latin typeface="Calibri" pitchFamily="-1" charset="0"/>
                <a:ea typeface="ＭＳ Ｐゴシック" pitchFamily="-1" charset="-128"/>
                <a:cs typeface="ＭＳ Ｐゴシック" pitchFamily="-1" charset="-128"/>
              </a:rPr>
              <a:t>hokjes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geteld</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wordt</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functie</a:t>
            </a:r>
            <a:r>
              <a:rPr lang="en-US" sz="1200" kern="1200" dirty="0" smtClean="0">
                <a:solidFill>
                  <a:schemeClr val="tx1"/>
                </a:solidFill>
                <a:latin typeface="Calibri" pitchFamily="-1" charset="0"/>
                <a:ea typeface="ＭＳ Ｐゴシック" pitchFamily="-1" charset="-128"/>
                <a:cs typeface="ＭＳ Ｐゴシック" pitchFamily="-1" charset="-128"/>
              </a:rPr>
              <a:t> van E </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g(E).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 </a:t>
            </a:r>
            <a:r>
              <a:rPr lang="en-US" sz="1200" kern="1200" dirty="0" err="1" smtClean="0">
                <a:solidFill>
                  <a:schemeClr val="tx1"/>
                </a:solidFill>
                <a:latin typeface="Calibri" pitchFamily="-1" charset="0"/>
                <a:ea typeface="ＭＳ Ｐゴシック" pitchFamily="-1" charset="-128"/>
                <a:cs typeface="ＭＳ Ｐゴシック" pitchFamily="-1" charset="-128"/>
              </a:rPr>
              <a:t>hokjes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geteld</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wordt</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functie</a:t>
            </a:r>
            <a:r>
              <a:rPr lang="en-US" sz="1200" kern="1200" dirty="0" smtClean="0">
                <a:solidFill>
                  <a:schemeClr val="tx1"/>
                </a:solidFill>
                <a:latin typeface="Calibri" pitchFamily="-1" charset="0"/>
                <a:ea typeface="ＭＳ Ｐゴシック" pitchFamily="-1" charset="-128"/>
                <a:cs typeface="ＭＳ Ｐゴシック" pitchFamily="-1" charset="-128"/>
              </a:rPr>
              <a:t> van p </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g(p): </a:t>
            </a:r>
            <a:r>
              <a:rPr lang="en-US" sz="1200" kern="120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dan</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is </a:t>
            </a:r>
            <a:r>
              <a:rPr lang="en-US" sz="1200" kern="120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faseruimte</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een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hele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bol</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ipv</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1/8),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hiervoor</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corrigeert</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het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verschil</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tussen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g(p) </a:t>
            </a:r>
            <a:r>
              <a:rPr lang="en-US" sz="1200" kern="1200" baseline="0" dirty="0" err="1"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en</a:t>
            </a:r>
            <a:r>
              <a:rPr lang="en-US" sz="1200" kern="1200" baseline="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g(E)</a:t>
            </a:r>
            <a:r>
              <a:rPr lang="en-US" sz="1200" kern="1200" dirty="0" smtClean="0">
                <a:solidFill>
                  <a:schemeClr val="tx1"/>
                </a:solidFill>
                <a:latin typeface="Calibri" pitchFamily="-1" charset="0"/>
                <a:ea typeface="ＭＳ Ｐゴシック" pitchFamily="-1" charset="-128"/>
                <a:cs typeface="ＭＳ Ｐゴシック" pitchFamily="-1" charset="-128"/>
                <a:sym typeface="Wingdings" panose="05000000000000000000" pitchFamily="2" charset="2"/>
              </a:rPr>
              <a:t>. </a:t>
            </a:r>
            <a:r>
              <a:rPr lang="en-US" sz="1200" kern="1200" dirty="0" smtClean="0">
                <a:solidFill>
                  <a:schemeClr val="tx1"/>
                </a:solidFill>
                <a:latin typeface="Calibri" pitchFamily="-1" charset="0"/>
                <a:ea typeface="ＭＳ Ｐゴシック" pitchFamily="-1" charset="-128"/>
                <a:cs typeface="ＭＳ Ｐゴシック" pitchFamily="-1" charset="-128"/>
              </a:rPr>
              <a:t/>
            </a:r>
            <a:br>
              <a:rPr lang="en-US" sz="1200" kern="1200" dirty="0" smtClean="0">
                <a:solidFill>
                  <a:schemeClr val="tx1"/>
                </a:solidFill>
                <a:latin typeface="Calibri" pitchFamily="-1" charset="0"/>
                <a:ea typeface="ＭＳ Ｐゴシック" pitchFamily="-1" charset="-128"/>
                <a:cs typeface="ＭＳ Ｐゴシック" pitchFamily="-1" charset="-128"/>
              </a:rPr>
            </a:br>
            <a:r>
              <a:rPr lang="en-US" sz="1200" kern="1200" dirty="0" smtClean="0">
                <a:solidFill>
                  <a:schemeClr val="tx1"/>
                </a:solidFill>
                <a:latin typeface="Calibri" pitchFamily="-1" charset="0"/>
                <a:ea typeface="ＭＳ Ｐゴシック" pitchFamily="-1" charset="-128"/>
                <a:cs typeface="ＭＳ Ｐゴシック" pitchFamily="-1" charset="-128"/>
              </a:rPr>
              <a:t>When you apply a voltage to a copper wire, you establish an electric field in the wire which can do work on the electrons to give them energy. But the example of </a:t>
            </a:r>
            <a:r>
              <a:rPr lang="en-US" sz="1200" u="sng" kern="1200" dirty="0" smtClean="0">
                <a:solidFill>
                  <a:schemeClr val="tx1"/>
                </a:solidFill>
                <a:latin typeface="Calibri" pitchFamily="-1" charset="0"/>
                <a:ea typeface="ＭＳ Ｐゴシック" pitchFamily="-1" charset="-128"/>
                <a:cs typeface="ＭＳ Ｐゴシック" pitchFamily="-1" charset="-128"/>
                <a:hlinkClick r:id="rId3"/>
              </a:rPr>
              <a:t>copper wire conduction shows that the mean free path of electrons in a copper wire at room temperature is in the neighborhood of 40 nm. So the energy given to an electron by the electric field by 100 volts applied to a 1 meter copper wire would be on the order of W=eEd = 100 volts x 40 nm = 0.000004 eV. Such an amount of energy cannot be absorbed by most of the electrons because there is no available energy level that close to them in energy.</a:t>
            </a:r>
            <a:endParaRPr lang="en-US" sz="1200" u="sng" kern="1200" dirty="0" smtClean="0">
              <a:solidFill>
                <a:schemeClr val="tx1"/>
              </a:solidFill>
              <a:latin typeface="Calibri" pitchFamily="-1" charset="0"/>
              <a:ea typeface="ＭＳ Ｐゴシック" pitchFamily="-1" charset="-128"/>
              <a:cs typeface="ＭＳ Ｐゴシック" pitchFamily="-1" charset="-128"/>
            </a:endParaRPr>
          </a:p>
          <a:p>
            <a:r>
              <a:rPr lang="en-US" dirty="0" smtClean="0"/>
              <a:t>http://hyperphysics.phy-astr.gsu.edu/hbase/electric/ohmmic.html#c2</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a:t>
            </a:fld>
            <a:endParaRPr lang="nl-NL"/>
          </a:p>
        </p:txBody>
      </p:sp>
    </p:spTree>
    <p:extLst>
      <p:ext uri="{BB962C8B-B14F-4D97-AF65-F5344CB8AC3E}">
        <p14:creationId xmlns:p14="http://schemas.microsoft.com/office/powerpoint/2010/main" val="410060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take out one atom and replace it with an atom from an adjacent group in the periodic system. If the replacing atom is from a group to the right, it will have an extra electron which is not needed in the original bonding configuration. The most prominent example is phosphorus in silicon. In the tetrahedral bonding configuration of silicon four electrons are needed for the bonding to the four </a:t>
            </a:r>
            <a:r>
              <a:rPr lang="en-US" sz="1200" kern="1200" dirty="0" err="1" smtClean="0">
                <a:solidFill>
                  <a:schemeClr val="tx1"/>
                </a:solidFill>
                <a:latin typeface="Calibri" pitchFamily="-1" charset="0"/>
                <a:ea typeface="ＭＳ Ｐゴシック" pitchFamily="-1" charset="-128"/>
                <a:cs typeface="ＭＳ Ｐゴシック" pitchFamily="-1" charset="-128"/>
              </a:rPr>
              <a:t>neighbours</a:t>
            </a:r>
            <a:r>
              <a:rPr lang="en-US" sz="1200" kern="1200" dirty="0" smtClean="0">
                <a:solidFill>
                  <a:schemeClr val="tx1"/>
                </a:solidFill>
                <a:latin typeface="Calibri" pitchFamily="-1" charset="0"/>
                <a:ea typeface="ＭＳ Ｐゴシック" pitchFamily="-1" charset="-128"/>
                <a:cs typeface="ＭＳ Ｐゴシック" pitchFamily="-1" charset="-128"/>
              </a:rPr>
              <a:t>. Obviously, the fifth electron of phosphorus is not needed for the bonding. We may assume that the single, weakly bound extra electron feels a potential similar to the electron in the hydrogen atom, but extending downwards from the conduction band.</a:t>
            </a:r>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Doping with donors raises the Fermi level from the </a:t>
            </a:r>
            <a:r>
              <a:rPr lang="en-US" sz="1200" kern="1200" dirty="0" err="1" smtClean="0">
                <a:solidFill>
                  <a:schemeClr val="tx1"/>
                </a:solidFill>
                <a:latin typeface="Calibri" pitchFamily="-1" charset="0"/>
                <a:ea typeface="ＭＳ Ｐゴシック" pitchFamily="-1" charset="-128"/>
                <a:cs typeface="ＭＳ Ｐゴシック" pitchFamily="-1" charset="-128"/>
              </a:rPr>
              <a:t>midgap</a:t>
            </a:r>
            <a:r>
              <a:rPr lang="en-US" sz="1200" kern="1200" dirty="0" smtClean="0">
                <a:solidFill>
                  <a:schemeClr val="tx1"/>
                </a:solidFill>
                <a:latin typeface="Calibri" pitchFamily="-1" charset="0"/>
                <a:ea typeface="ＭＳ Ｐゴシック" pitchFamily="-1" charset="-128"/>
                <a:cs typeface="ＭＳ Ｐゴシック" pitchFamily="-1" charset="-128"/>
              </a:rPr>
              <a:t> position closer to the conduction band.</a:t>
            </a:r>
          </a:p>
          <a:p>
            <a:r>
              <a:rPr lang="en-US" sz="1200" b="1" kern="1200" dirty="0" smtClean="0">
                <a:solidFill>
                  <a:schemeClr val="tx1"/>
                </a:solidFill>
                <a:latin typeface="Calibri" pitchFamily="-1" charset="0"/>
                <a:ea typeface="ＭＳ Ｐゴシック" pitchFamily="-1" charset="-128"/>
                <a:cs typeface="ＭＳ Ｐゴシック" pitchFamily="-1" charset="-128"/>
              </a:rPr>
              <a:t>intrinsic carrier density is independent of doping, </a:t>
            </a:r>
            <a:r>
              <a:rPr lang="en-US" sz="1200" kern="1200" dirty="0" smtClean="0">
                <a:solidFill>
                  <a:schemeClr val="tx1"/>
                </a:solidFill>
                <a:latin typeface="Calibri" pitchFamily="-1" charset="0"/>
                <a:ea typeface="ＭＳ Ｐゴシック" pitchFamily="-1" charset="-128"/>
                <a:cs typeface="ＭＳ Ｐゴシック" pitchFamily="-1" charset="-128"/>
              </a:rPr>
              <a:t>since </a:t>
            </a:r>
            <a:r>
              <a:rPr lang="en-US" sz="1200" i="1" kern="12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C</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 E</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V</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(the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3"/>
              </a:rPr>
              <a:t>band gap) does not change with doping.</a:t>
            </a:r>
            <a:r>
              <a:rPr lang="en-US" sz="1200" b="1" kern="1200" dirty="0" smtClean="0">
                <a:solidFill>
                  <a:schemeClr val="tx1"/>
                </a:solidFill>
                <a:latin typeface="Calibri" pitchFamily="-1" charset="0"/>
                <a:ea typeface="ＭＳ Ｐゴシック" pitchFamily="-1" charset="-128"/>
                <a:cs typeface="ＭＳ Ｐゴシック" pitchFamily="-1" charset="-128"/>
              </a:rPr>
              <a:t>. I</a:t>
            </a:r>
            <a:r>
              <a:rPr lang="en-US" sz="1200" kern="1200" dirty="0" smtClean="0">
                <a:solidFill>
                  <a:schemeClr val="tx1"/>
                </a:solidFill>
                <a:latin typeface="Calibri" pitchFamily="-1" charset="0"/>
                <a:ea typeface="ＭＳ Ｐゴシック" pitchFamily="-1" charset="-128"/>
                <a:cs typeface="ＭＳ Ｐゴシック" pitchFamily="-1" charset="-128"/>
              </a:rPr>
              <a:t>ntrinsic carrier concentration varies between materials and is dependent on temperature. Silicon's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baseline="-25000" dirty="0" err="1" smtClean="0">
                <a:solidFill>
                  <a:schemeClr val="tx1"/>
                </a:solidFill>
                <a:latin typeface="Calibri" pitchFamily="-1" charset="0"/>
                <a:ea typeface="ＭＳ Ｐゴシック" pitchFamily="-1" charset="-128"/>
                <a:cs typeface="ＭＳ Ｐゴシック" pitchFamily="-1" charset="-128"/>
              </a:rPr>
              <a:t>i</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for example, is roughly 1.08×10</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10</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i="1"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at 300 </a:t>
            </a:r>
            <a:r>
              <a:rPr lang="en-US" sz="1200" i="1" kern="1200" baseline="0" dirty="0" smtClean="0">
                <a:solidFill>
                  <a:schemeClr val="tx1"/>
                </a:solidFill>
                <a:latin typeface="Calibri" pitchFamily="-1" charset="0"/>
                <a:ea typeface="ＭＳ Ｐゴシック" pitchFamily="-1" charset="-128"/>
                <a:cs typeface="ＭＳ Ｐゴシック" pitchFamily="-1" charset="-128"/>
                <a:hlinkClick r:id="rId4"/>
              </a:rPr>
              <a:t>kelvin (room temperature).[4]</a:t>
            </a:r>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In crystalline intrinsic silicon, there are approximately 5×10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22</a:t>
            </a:r>
            <a:r>
              <a:rPr lang="en-US" sz="1200" kern="1200" baseline="0" dirty="0" smtClean="0">
                <a:solidFill>
                  <a:schemeClr val="tx1"/>
                </a:solidFill>
                <a:latin typeface="Calibri" pitchFamily="-1" charset="0"/>
                <a:ea typeface="ＭＳ Ｐゴシック" pitchFamily="-1" charset="-128"/>
                <a:cs typeface="ＭＳ Ｐゴシック" pitchFamily="-1" charset="-128"/>
              </a:rPr>
              <a:t> atoms/cm³. Doping concentration for silicon semiconductors may range anywhere from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13</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to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Doping concentration above about 10</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18</a:t>
            </a:r>
            <a:r>
              <a:rPr lang="en-US" sz="1200" kern="1200" baseline="0" dirty="0" smtClean="0">
                <a:solidFill>
                  <a:schemeClr val="tx1"/>
                </a:solidFill>
                <a:latin typeface="Calibri" pitchFamily="-1" charset="0"/>
                <a:ea typeface="ＭＳ Ｐゴシック" pitchFamily="-1" charset="-128"/>
                <a:cs typeface="ＭＳ Ｐゴシック" pitchFamily="-1" charset="-128"/>
              </a:rPr>
              <a:t> cm</a:t>
            </a:r>
            <a:r>
              <a:rPr lang="en-US" sz="1200" kern="1200" baseline="30000" dirty="0" smtClean="0">
                <a:solidFill>
                  <a:schemeClr val="tx1"/>
                </a:solidFill>
                <a:latin typeface="Calibri" pitchFamily="-1" charset="0"/>
                <a:ea typeface="ＭＳ Ｐゴシック" pitchFamily="-1" charset="-128"/>
                <a:cs typeface="ＭＳ Ｐゴシック" pitchFamily="-1" charset="-128"/>
              </a:rPr>
              <a:t>−3</a:t>
            </a:r>
            <a:r>
              <a:rPr lang="en-US" sz="1200" kern="1200" baseline="0" dirty="0" smtClean="0">
                <a:solidFill>
                  <a:schemeClr val="tx1"/>
                </a:solidFill>
                <a:latin typeface="Calibri" pitchFamily="-1" charset="0"/>
                <a:ea typeface="ＭＳ Ｐゴシック" pitchFamily="-1" charset="-128"/>
                <a:cs typeface="ＭＳ Ｐゴシック" pitchFamily="-1" charset="-128"/>
              </a:rPr>
              <a:t> is considered degenerate at room temperature. Degenerately doped silicon contains a proportion of impurity to silicon on the order of parts per thousand. This proportion may be reduced to parts per billion in very lightly doped silicon</a:t>
            </a:r>
            <a:endParaRPr lang="en-US" sz="1200" kern="1200" dirty="0" smtClean="0">
              <a:solidFill>
                <a:schemeClr val="tx1"/>
              </a:solidFill>
              <a:latin typeface="Calibri"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33</a:t>
            </a:fld>
            <a:endParaRPr lang="nl-NL">
              <a:solidFill>
                <a:prstClr val="black"/>
              </a:solidFill>
            </a:endParaRPr>
          </a:p>
        </p:txBody>
      </p:sp>
    </p:spTree>
    <p:extLst>
      <p:ext uri="{BB962C8B-B14F-4D97-AF65-F5344CB8AC3E}">
        <p14:creationId xmlns:p14="http://schemas.microsoft.com/office/powerpoint/2010/main" val="837205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34</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1754320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35</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3715451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36</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950911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37</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1174130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38</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6401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39</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6996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40</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http://cnx.org/content/m1008/latest/</a:t>
            </a:r>
          </a:p>
          <a:p>
            <a:r>
              <a:rPr lang="en-US" dirty="0" smtClean="0"/>
              <a:t>Figure </a:t>
            </a:r>
            <a:r>
              <a:rPr lang="en-US" dirty="0"/>
              <a:t>40-37. Schematic diagram showing how a semiconductor diode operates. Current flows when the voltage is connected in forward bias, as in (a), but not when connected in reverse bias, as in (</a:t>
            </a:r>
            <a:r>
              <a:rPr lang="en-US" dirty="0" err="1"/>
              <a:t>b</a:t>
            </a:r>
            <a:r>
              <a:rPr lang="en-US" dirty="0"/>
              <a:t>)</a:t>
            </a:r>
            <a:r>
              <a:rPr lang="en-US" dirty="0" smtClean="0"/>
              <a:t>.</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Study of band structure also led to the ability to create a population inversion in a III-V material for the lasing process to be possible for the </a:t>
            </a:r>
            <a:r>
              <a:rPr lang="en-US" sz="1200" i="1" kern="1200" dirty="0" smtClean="0">
                <a:solidFill>
                  <a:schemeClr val="tx1"/>
                </a:solidFill>
                <a:latin typeface="Calibri" pitchFamily="-1" charset="0"/>
                <a:ea typeface="ＭＳ Ｐゴシック" pitchFamily="-1" charset="-128"/>
                <a:cs typeface="ＭＳ Ｐゴシック" pitchFamily="-1" charset="-128"/>
              </a:rPr>
              <a:t>laser diode. </a:t>
            </a:r>
            <a:r>
              <a:rPr lang="en-US" sz="1200" i="1" kern="1200" dirty="0" err="1" smtClean="0">
                <a:solidFill>
                  <a:schemeClr val="tx1"/>
                </a:solidFill>
                <a:latin typeface="Calibri" pitchFamily="-1" charset="0"/>
                <a:ea typeface="ＭＳ Ｐゴシック" pitchFamily="-1" charset="-128"/>
                <a:cs typeface="ＭＳ Ｐゴシック" pitchFamily="-1" charset="-128"/>
              </a:rPr>
              <a:t>Peltier</a:t>
            </a:r>
            <a:r>
              <a:rPr lang="en-US" sz="1200" i="1" kern="1200" dirty="0" smtClean="0">
                <a:solidFill>
                  <a:schemeClr val="tx1"/>
                </a:solidFill>
                <a:latin typeface="Calibri" pitchFamily="-1" charset="0"/>
                <a:ea typeface="ＭＳ Ｐゴシック" pitchFamily="-1" charset="-128"/>
                <a:cs typeface="ＭＳ Ｐゴシック" pitchFamily="-1" charset="-128"/>
              </a:rPr>
              <a:t> coolers, often used on </a:t>
            </a:r>
            <a:r>
              <a:rPr lang="en-US" sz="1200" i="1" kern="1200" dirty="0" err="1" smtClean="0">
                <a:solidFill>
                  <a:schemeClr val="tx1"/>
                </a:solidFill>
                <a:latin typeface="Calibri" pitchFamily="-1" charset="0"/>
                <a:ea typeface="ＭＳ Ｐゴシック" pitchFamily="-1" charset="-128"/>
                <a:cs typeface="ＭＳ Ｐゴシック" pitchFamily="-1" charset="-128"/>
              </a:rPr>
              <a:t>CCDs</a:t>
            </a:r>
            <a:r>
              <a:rPr lang="en-US" sz="1200" i="1" kern="1200" dirty="0" smtClean="0">
                <a:solidFill>
                  <a:schemeClr val="tx1"/>
                </a:solidFill>
                <a:latin typeface="Calibri" pitchFamily="-1" charset="0"/>
                <a:ea typeface="ＭＳ Ｐゴシック" pitchFamily="-1" charset="-128"/>
                <a:cs typeface="ＭＳ Ｐゴシック" pitchFamily="-1" charset="-128"/>
              </a:rPr>
              <a:t> and microprocessors, have been invented by studying phonon interactions of solids.	http://www.pha.jhu.edu/~jeffwass/2ndYrSem/slide3.html</a:t>
            </a:r>
          </a:p>
          <a:p>
            <a:endParaRPr lang="en-US" dirty="0"/>
          </a:p>
        </p:txBody>
      </p:sp>
    </p:spTree>
    <p:extLst>
      <p:ext uri="{BB962C8B-B14F-4D97-AF65-F5344CB8AC3E}">
        <p14:creationId xmlns:p14="http://schemas.microsoft.com/office/powerpoint/2010/main" val="19940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41</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228600" indent="-228600">
              <a:buAutoNum type="alphaLcParenR"/>
            </a:pPr>
            <a:r>
              <a:rPr lang="en-US" dirty="0" smtClean="0">
                <a:effectLst/>
              </a:rPr>
              <a:t>Diffusion of carriers at the p-n junction, (b) the resulting electron and hole density distribution, where N</a:t>
            </a:r>
            <a:r>
              <a:rPr lang="en-US" baseline="-25000" dirty="0" smtClean="0">
                <a:effectLst/>
              </a:rPr>
              <a:t>a</a:t>
            </a:r>
            <a:r>
              <a:rPr lang="en-US" dirty="0" smtClean="0">
                <a:effectLst/>
              </a:rPr>
              <a:t> and </a:t>
            </a:r>
            <a:r>
              <a:rPr lang="en-US" dirty="0" err="1" smtClean="0">
                <a:effectLst/>
              </a:rPr>
              <a:t>N</a:t>
            </a:r>
            <a:r>
              <a:rPr lang="en-US" baseline="-25000" dirty="0" err="1" smtClean="0">
                <a:effectLst/>
              </a:rPr>
              <a:t>d</a:t>
            </a:r>
            <a:r>
              <a:rPr lang="en-US" dirty="0" smtClean="0">
                <a:effectLst/>
              </a:rPr>
              <a:t> are the acceptors and donors densities, (c) the resulting charge density distribution, (d) the resulting electric field, and (e) the band diagram of a p-n junction showing the alignment of the Fermi level, </a:t>
            </a:r>
            <a:r>
              <a:rPr lang="en-US" dirty="0" err="1" smtClean="0">
                <a:effectLst/>
              </a:rPr>
              <a:t>E</a:t>
            </a:r>
            <a:r>
              <a:rPr lang="en-US" baseline="-25000" dirty="0" err="1" smtClean="0">
                <a:effectLst/>
              </a:rPr>
              <a:t>f</a:t>
            </a:r>
            <a:r>
              <a:rPr lang="en-US" dirty="0" smtClean="0">
                <a:effectLst/>
              </a:rPr>
              <a:t>, and shifting of the bands. </a:t>
            </a:r>
            <a:r>
              <a:rPr lang="en-US" dirty="0" err="1" smtClean="0">
                <a:effectLst/>
              </a:rPr>
              <a:t>E</a:t>
            </a:r>
            <a:r>
              <a:rPr lang="en-US" baseline="-25000" dirty="0" err="1" smtClean="0">
                <a:effectLst/>
              </a:rPr>
              <a:t>v</a:t>
            </a:r>
            <a:r>
              <a:rPr lang="en-US" dirty="0" smtClean="0">
                <a:effectLst/>
              </a:rPr>
              <a:t> is the top of the valence band and </a:t>
            </a:r>
            <a:r>
              <a:rPr lang="en-US" dirty="0" err="1" smtClean="0">
                <a:effectLst/>
              </a:rPr>
              <a:t>E</a:t>
            </a:r>
            <a:r>
              <a:rPr lang="en-US" baseline="-25000" dirty="0" err="1" smtClean="0">
                <a:effectLst/>
              </a:rPr>
              <a:t>c</a:t>
            </a:r>
            <a:r>
              <a:rPr lang="en-US" dirty="0" smtClean="0">
                <a:effectLst/>
              </a:rPr>
              <a:t> and the bottom of the conduction band</a:t>
            </a:r>
          </a:p>
          <a:p>
            <a:pPr marL="228600" indent="-228600">
              <a:buAutoNum type="alphaLcParenR"/>
            </a:pPr>
            <a:endParaRPr lang="en-US" dirty="0" smtClean="0">
              <a:effectLst/>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smtClean="0">
                <a:effectLst/>
              </a:rPr>
              <a:t>(</a:t>
            </a:r>
            <a:r>
              <a:rPr lang="nl-NL" sz="1200" b="1" i="0" kern="1200" dirty="0" err="1" smtClean="0">
                <a:solidFill>
                  <a:schemeClr val="tx1"/>
                </a:solidFill>
                <a:effectLst/>
                <a:latin typeface="Calibri" pitchFamily="-1" charset="0"/>
                <a:ea typeface="ＭＳ Ｐゴシック" pitchFamily="-1" charset="-128"/>
                <a:cs typeface="ＭＳ Ｐゴシック" pitchFamily="-1" charset="-128"/>
              </a:rPr>
              <a:t>Figure</a:t>
            </a:r>
            <a:r>
              <a:rPr lang="nl-NL" sz="1200" b="1" i="0" kern="1200" dirty="0" smtClean="0">
                <a:solidFill>
                  <a:schemeClr val="tx1"/>
                </a:solidFill>
                <a:effectLst/>
                <a:latin typeface="Calibri" pitchFamily="-1" charset="0"/>
                <a:ea typeface="ＭＳ Ｐゴシック" pitchFamily="-1" charset="-128"/>
                <a:cs typeface="ＭＳ Ｐゴシック" pitchFamily="-1" charset="-128"/>
              </a:rPr>
              <a:t> 1.)</a:t>
            </a:r>
          </a:p>
          <a:p>
            <a:pPr marL="228600" indent="-228600">
              <a:buAutoNum type="alphaLcParenR"/>
            </a:pPr>
            <a:endParaRPr lang="en-US" dirty="0" smtClean="0">
              <a:effectLst/>
            </a:endParaRPr>
          </a:p>
          <a:p>
            <a:pPr marL="0" indent="0">
              <a:buNone/>
            </a:pPr>
            <a:endParaRPr lang="en-US" dirty="0"/>
          </a:p>
        </p:txBody>
      </p:sp>
    </p:spTree>
    <p:extLst>
      <p:ext uri="{BB962C8B-B14F-4D97-AF65-F5344CB8AC3E}">
        <p14:creationId xmlns:p14="http://schemas.microsoft.com/office/powerpoint/2010/main" val="2777784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42</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https://fisluisabraham.files.wordpress.com/2014/08/krane-k-modern-physics-3ed.pdf</a:t>
            </a:r>
          </a:p>
          <a:p>
            <a:r>
              <a:rPr lang="nl-NL" sz="1200" dirty="0" smtClean="0">
                <a:solidFill>
                  <a:srgbClr val="7030A0"/>
                </a:solidFill>
              </a:rPr>
              <a:t>Drempelspanning: </a:t>
            </a:r>
            <a:r>
              <a:rPr lang="nl-NL" dirty="0" smtClean="0">
                <a:effectLst/>
              </a:rPr>
              <a:t>de doorlaatspanning           </a:t>
            </a:r>
            <a:r>
              <a:rPr lang="nl-NL" dirty="0" err="1" smtClean="0">
                <a:effectLst/>
              </a:rPr>
              <a:t>bandgap</a:t>
            </a:r>
            <a:r>
              <a:rPr lang="nl-NL" dirty="0" smtClean="0">
                <a:effectLst/>
              </a:rPr>
              <a:t> silicium</a:t>
            </a:r>
            <a:r>
              <a:rPr lang="nl-NL" baseline="0" dirty="0" smtClean="0">
                <a:effectLst/>
              </a:rPr>
              <a:t> 0,01 eV  en </a:t>
            </a:r>
            <a:r>
              <a:rPr lang="nl-NL" dirty="0" err="1" smtClean="0">
                <a:effectLst/>
              </a:rPr>
              <a:t>bandgap</a:t>
            </a:r>
            <a:r>
              <a:rPr lang="nl-NL" dirty="0" smtClean="0">
                <a:effectLst/>
              </a:rPr>
              <a:t> </a:t>
            </a:r>
            <a:r>
              <a:rPr lang="nl-NL" dirty="0" smtClean="0">
                <a:effectLst/>
                <a:hlinkClick r:id="rId3" tooltip="Germanium"/>
              </a:rPr>
              <a:t>germanium</a:t>
            </a:r>
            <a:r>
              <a:rPr lang="nl-NL" dirty="0" smtClean="0">
                <a:effectLst/>
              </a:rPr>
              <a:t> </a:t>
            </a:r>
            <a:r>
              <a:rPr lang="nl-NL" baseline="0" dirty="0" smtClean="0">
                <a:effectLst/>
              </a:rPr>
              <a:t>0,05 eV</a:t>
            </a:r>
            <a:endParaRPr lang="nl-NL" dirty="0" smtClean="0">
              <a:effectLst/>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nl-NL" sz="1200" dirty="0" smtClean="0">
                <a:solidFill>
                  <a:srgbClr val="7030A0"/>
                </a:solidFill>
              </a:rPr>
              <a:t>Drempelspanning: </a:t>
            </a:r>
            <a:r>
              <a:rPr lang="nl-NL" dirty="0" smtClean="0">
                <a:effectLst/>
              </a:rPr>
              <a:t>de doorlaatspanning           </a:t>
            </a:r>
            <a:r>
              <a:rPr lang="nl-NL" dirty="0" err="1" smtClean="0">
                <a:effectLst/>
              </a:rPr>
              <a:t>bandgap</a:t>
            </a:r>
            <a:r>
              <a:rPr lang="nl-NL" dirty="0" smtClean="0">
                <a:effectLst/>
              </a:rPr>
              <a:t> silicium</a:t>
            </a:r>
            <a:r>
              <a:rPr lang="nl-NL" baseline="0" dirty="0" smtClean="0">
                <a:effectLst/>
              </a:rPr>
              <a:t> 1,14 eV  en </a:t>
            </a:r>
            <a:r>
              <a:rPr lang="nl-NL" dirty="0" err="1" smtClean="0">
                <a:effectLst/>
              </a:rPr>
              <a:t>bandgap</a:t>
            </a:r>
            <a:r>
              <a:rPr lang="nl-NL" dirty="0" smtClean="0">
                <a:effectLst/>
              </a:rPr>
              <a:t> </a:t>
            </a:r>
            <a:r>
              <a:rPr lang="nl-NL" dirty="0" smtClean="0">
                <a:effectLst/>
                <a:hlinkClick r:id="rId3" tooltip="Germanium"/>
              </a:rPr>
              <a:t>germanium</a:t>
            </a:r>
            <a:r>
              <a:rPr lang="nl-NL" dirty="0" smtClean="0">
                <a:effectLst/>
              </a:rPr>
              <a:t> </a:t>
            </a:r>
            <a:r>
              <a:rPr lang="nl-NL" baseline="0" dirty="0" smtClean="0">
                <a:effectLst/>
              </a:rPr>
              <a:t>0,67 eV</a:t>
            </a:r>
            <a:endParaRPr lang="nl-NL" dirty="0" smtClean="0">
              <a:effectLst/>
            </a:endParaRPr>
          </a:p>
          <a:p>
            <a:r>
              <a:rPr lang="nl-NL" dirty="0" smtClean="0">
                <a:effectLst/>
              </a:rPr>
              <a:t>Voor een </a:t>
            </a:r>
            <a:r>
              <a:rPr lang="nl-NL" dirty="0" smtClean="0">
                <a:effectLst/>
                <a:hlinkClick r:id="rId4" tooltip="Silicium"/>
              </a:rPr>
              <a:t>siliciumdiode</a:t>
            </a:r>
            <a:r>
              <a:rPr lang="nl-NL" dirty="0" smtClean="0">
                <a:effectLst/>
              </a:rPr>
              <a:t> ongeveer 0,6 volt, voor een </a:t>
            </a:r>
            <a:r>
              <a:rPr lang="nl-NL" dirty="0" smtClean="0">
                <a:effectLst/>
                <a:hlinkClick r:id="rId3" tooltip="Germanium"/>
              </a:rPr>
              <a:t>germaniumdiode</a:t>
            </a:r>
            <a:r>
              <a:rPr lang="nl-NL" dirty="0" smtClean="0">
                <a:effectLst/>
              </a:rPr>
              <a:t> circa 0,25 volt. Licht emitterende diodes (</a:t>
            </a:r>
            <a:r>
              <a:rPr lang="nl-NL" dirty="0" err="1" smtClean="0">
                <a:effectLst/>
                <a:hlinkClick r:id="rId5" tooltip="Led"/>
              </a:rPr>
              <a:t>leds</a:t>
            </a:r>
            <a:r>
              <a:rPr lang="nl-NL" dirty="0" smtClean="0">
                <a:effectLst/>
              </a:rPr>
              <a:t>) hebben hogere doorlaatspanningen, meestal tussen 2 en 4,6 volt. </a:t>
            </a:r>
            <a:r>
              <a:rPr lang="nl-NL" dirty="0" err="1" smtClean="0">
                <a:effectLst/>
                <a:hlinkClick r:id="rId6" tooltip="Schottkydiode"/>
              </a:rPr>
              <a:t>Schottkydioden</a:t>
            </a:r>
            <a:r>
              <a:rPr lang="nl-NL" dirty="0" smtClean="0">
                <a:effectLst/>
              </a:rPr>
              <a:t> hebben, door meer doping van het halfgeleidermateriaal, een lagere doorlaatspanning van ongeveer 0,2 volt.</a:t>
            </a:r>
            <a:endParaRPr lang="en-US" dirty="0" smtClean="0"/>
          </a:p>
          <a:p>
            <a:endParaRPr lang="en-US" dirty="0" smtClean="0"/>
          </a:p>
          <a:p>
            <a:endParaRPr lang="en-US" dirty="0"/>
          </a:p>
        </p:txBody>
      </p:sp>
    </p:spTree>
    <p:extLst>
      <p:ext uri="{BB962C8B-B14F-4D97-AF65-F5344CB8AC3E}">
        <p14:creationId xmlns:p14="http://schemas.microsoft.com/office/powerpoint/2010/main" val="135834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http://www.tf.uni-kiel.de/matwis/amat/semi_en/kap_2/backbone/r2_2_4.html</a:t>
            </a:r>
          </a:p>
          <a:p>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a:t>
            </a:fld>
            <a:endParaRPr lang="nl-NL"/>
          </a:p>
        </p:txBody>
      </p:sp>
    </p:spTree>
    <p:extLst>
      <p:ext uri="{BB962C8B-B14F-4D97-AF65-F5344CB8AC3E}">
        <p14:creationId xmlns:p14="http://schemas.microsoft.com/office/powerpoint/2010/main" val="2662782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43</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nl-NL" sz="1200" kern="1200" dirty="0" smtClean="0">
                <a:solidFill>
                  <a:schemeClr val="tx1"/>
                </a:solidFill>
                <a:effectLst/>
                <a:latin typeface="Calibri" pitchFamily="-1" charset="0"/>
                <a:ea typeface="ＭＳ Ｐゴシック" pitchFamily="-1" charset="-128"/>
                <a:cs typeface="ＭＳ Ｐゴシック" pitchFamily="-1" charset="-128"/>
              </a:rPr>
              <a:t>verschil metaal - intrinsieke halfgeleider - gedoteerde halfgeleider - #-5 materiaal?</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aansluiten diode: gaten worden aangetrokken/elektronen worden aangetrokken, van depletiezone weg.</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'glijbaandiagram' e- wegtrekken, gaten wegtrekken...</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doorlaat: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e- injecteren, gaten injecteren...</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a:p>
            <a:r>
              <a:rPr lang="nl-NL" sz="1200" kern="1200" dirty="0" err="1" smtClean="0">
                <a:solidFill>
                  <a:schemeClr val="tx1"/>
                </a:solidFill>
                <a:effectLst/>
                <a:latin typeface="Calibri" pitchFamily="-1" charset="0"/>
                <a:ea typeface="ＭＳ Ｐゴシック" pitchFamily="-1" charset="-128"/>
                <a:cs typeface="ＭＳ Ｐゴシック" pitchFamily="-1" charset="-128"/>
              </a:rPr>
              <a:t>meerderheids</a:t>
            </a:r>
            <a:r>
              <a:rPr lang="nl-NL" sz="1200" kern="1200" dirty="0" smtClean="0">
                <a:solidFill>
                  <a:schemeClr val="tx1"/>
                </a:solidFill>
                <a:effectLst/>
                <a:latin typeface="Calibri" pitchFamily="-1" charset="0"/>
                <a:ea typeface="ＭＳ Ｐゴシック" pitchFamily="-1" charset="-128"/>
                <a:cs typeface="ＭＳ Ｐゴシック" pitchFamily="-1" charset="-128"/>
              </a:rPr>
              <a:t>/ minderheidsladingsdragers: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onderscheid ruimte E-diagram</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More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recombination</a:t>
            </a:r>
            <a:r>
              <a:rPr lang="nl-NL" sz="1200" kern="1200" dirty="0" smtClean="0">
                <a:solidFill>
                  <a:schemeClr val="tx1"/>
                </a:solidFill>
                <a:effectLst/>
                <a:latin typeface="Calibri" pitchFamily="-1" charset="0"/>
                <a:ea typeface="ＭＳ Ｐゴシック" pitchFamily="-1" charset="-128"/>
                <a:cs typeface="ＭＳ Ｐゴシック" pitchFamily="-1" charset="-128"/>
              </a:rPr>
              <a:t> takes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place</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So</a:t>
            </a:r>
            <a:r>
              <a:rPr lang="nl-NL" sz="1200" kern="1200" dirty="0" smtClean="0">
                <a:solidFill>
                  <a:schemeClr val="tx1"/>
                </a:solidFill>
                <a:effectLst/>
                <a:latin typeface="Calibri" pitchFamily="-1" charset="0"/>
                <a:ea typeface="ＭＳ Ｐゴシック" pitchFamily="-1" charset="-128"/>
                <a:cs typeface="ＭＳ Ｐゴシック" pitchFamily="-1" charset="-128"/>
              </a:rPr>
              <a:t> we have more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immobile</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ions</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junction</a:t>
            </a:r>
            <a:r>
              <a:rPr lang="nl-NL" sz="1200" kern="1200" dirty="0" smtClean="0">
                <a:solidFill>
                  <a:schemeClr val="tx1"/>
                </a:solidFill>
                <a:effectLst/>
                <a:latin typeface="Calibri" pitchFamily="-1" charset="0"/>
                <a:ea typeface="ＭＳ Ｐゴシック" pitchFamily="-1" charset="-128"/>
                <a:cs typeface="ＭＳ Ｐゴシック" pitchFamily="-1" charset="-128"/>
              </a:rPr>
              <a:t>. Smaller gap is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formed</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with</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higher</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density</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For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silicon</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solar</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cells</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near</a:t>
            </a:r>
            <a:r>
              <a:rPr lang="nl-NL" sz="1200" kern="1200" dirty="0" smtClean="0">
                <a:solidFill>
                  <a:schemeClr val="tx1"/>
                </a:solidFill>
                <a:effectLst/>
                <a:latin typeface="Calibri" pitchFamily="-1" charset="0"/>
                <a:ea typeface="ＭＳ Ｐゴシック" pitchFamily="-1" charset="-128"/>
                <a:cs typeface="ＭＳ Ｐゴシック" pitchFamily="-1" charset="-128"/>
              </a:rPr>
              <a:t> room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the</a:t>
            </a:r>
            <a:r>
              <a:rPr lang="nl-NL" sz="1200" kern="1200" dirty="0" smtClean="0">
                <a:solidFill>
                  <a:schemeClr val="tx1"/>
                </a:solidFill>
                <a:effectLst/>
                <a:latin typeface="Calibri" pitchFamily="-1" charset="0"/>
                <a:ea typeface="ＭＳ Ｐゴシック" pitchFamily="-1" charset="-128"/>
                <a:cs typeface="ＭＳ Ｐゴシック" pitchFamily="-1" charset="-128"/>
              </a:rPr>
              <a:t> Dark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Saturation</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Current</a:t>
            </a:r>
            <a:r>
              <a:rPr lang="nl-NL" sz="1200" kern="1200" dirty="0" smtClean="0">
                <a:solidFill>
                  <a:schemeClr val="tx1"/>
                </a:solidFill>
                <a:effectLst/>
                <a:latin typeface="Calibri" pitchFamily="-1" charset="0"/>
                <a:ea typeface="ＭＳ Ｐゴシック" pitchFamily="-1" charset="-128"/>
                <a:cs typeface="ＭＳ Ｐゴシック" pitchFamily="-1" charset="-128"/>
              </a:rPr>
              <a:t> I</a:t>
            </a:r>
            <a:r>
              <a:rPr lang="nl-NL" sz="1200" kern="1200" baseline="-25000" dirty="0" smtClean="0">
                <a:solidFill>
                  <a:schemeClr val="tx1"/>
                </a:solidFill>
                <a:effectLst/>
                <a:latin typeface="Calibri" pitchFamily="-1" charset="0"/>
                <a:ea typeface="ＭＳ Ｐゴシック" pitchFamily="-1" charset="-128"/>
                <a:cs typeface="ＭＳ Ｐゴシック" pitchFamily="-1" charset="-128"/>
              </a:rPr>
              <a:t>0</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approximately</a:t>
            </a:r>
            <a:r>
              <a:rPr lang="nl-NL" sz="1200" kern="1200" dirty="0" smtClean="0">
                <a:solidFill>
                  <a:schemeClr val="tx1"/>
                </a:solidFill>
                <a:effectLst/>
                <a:latin typeface="Calibri" pitchFamily="-1" charset="0"/>
                <a:ea typeface="ＭＳ Ｐゴシック" pitchFamily="-1" charset="-128"/>
                <a:cs typeface="ＭＳ Ｐゴシック" pitchFamily="-1" charset="-128"/>
              </a:rPr>
              <a:t> doubles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for</a:t>
            </a:r>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every</a:t>
            </a:r>
            <a:r>
              <a:rPr lang="nl-NL" sz="1200" kern="1200" dirty="0" smtClean="0">
                <a:solidFill>
                  <a:schemeClr val="tx1"/>
                </a:solidFill>
                <a:effectLst/>
                <a:latin typeface="Calibri" pitchFamily="-1" charset="0"/>
                <a:ea typeface="ＭＳ Ｐゴシック" pitchFamily="-1" charset="-128"/>
                <a:cs typeface="ＭＳ Ｐゴシック" pitchFamily="-1" charset="-128"/>
              </a:rPr>
              <a:t> 10 °C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increase</a:t>
            </a:r>
            <a:r>
              <a:rPr lang="nl-NL" sz="1200" kern="1200" dirty="0" smtClean="0">
                <a:solidFill>
                  <a:schemeClr val="tx1"/>
                </a:solidFill>
                <a:effectLst/>
                <a:latin typeface="Calibri" pitchFamily="-1" charset="0"/>
                <a:ea typeface="ＭＳ Ｐゴシック" pitchFamily="-1" charset="-128"/>
                <a:cs typeface="ＭＳ Ｐゴシック" pitchFamily="-1" charset="-128"/>
              </a:rPr>
              <a:t> in </a:t>
            </a:r>
            <a:r>
              <a:rPr lang="nl-NL" sz="1200"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kern="1200" dirty="0" smtClean="0">
                <a:solidFill>
                  <a:schemeClr val="tx1"/>
                </a:solidFill>
                <a:effectLst/>
                <a:latin typeface="Calibri" pitchFamily="-1" charset="0"/>
                <a:ea typeface="ＭＳ Ｐゴシック" pitchFamily="-1" charset="-128"/>
                <a:cs typeface="ＭＳ Ｐゴシック" pitchFamily="-1" charset="-128"/>
              </a:rPr>
              <a:t>.</a:t>
            </a:r>
          </a:p>
          <a:p>
            <a:r>
              <a:rPr lang="nl-NL" sz="1200" u="sng" kern="1200" dirty="0" smtClean="0">
                <a:solidFill>
                  <a:schemeClr val="tx1"/>
                </a:solidFill>
                <a:effectLst/>
                <a:latin typeface="Calibri" pitchFamily="-1" charset="0"/>
                <a:ea typeface="ＭＳ Ｐゴシック" pitchFamily="-1" charset="-128"/>
                <a:cs typeface="ＭＳ Ｐゴシック" pitchFamily="-1" charset="-128"/>
                <a:hlinkClick r:id="rId3"/>
              </a:rPr>
              <a:t>http://www.pveducation.org/pvcdrom/effect-of-temperature</a:t>
            </a:r>
            <a:endParaRPr lang="nl-NL" sz="1200" kern="1200" dirty="0" smtClean="0">
              <a:solidFill>
                <a:schemeClr val="tx1"/>
              </a:solidFill>
              <a:effectLst/>
              <a:latin typeface="Calibri" pitchFamily="-1" charset="0"/>
              <a:ea typeface="ＭＳ Ｐゴシック" pitchFamily="-1" charset="-128"/>
              <a:cs typeface="ＭＳ Ｐゴシック" pitchFamily="-1" charset="-128"/>
            </a:endParaRPr>
          </a:p>
          <a:p>
            <a:r>
              <a:rPr lang="nl-NL" sz="1200" u="sng" kern="1200" dirty="0" smtClean="0">
                <a:solidFill>
                  <a:schemeClr val="tx1"/>
                </a:solidFill>
                <a:effectLst/>
                <a:latin typeface="Calibri" pitchFamily="-1" charset="0"/>
                <a:ea typeface="ＭＳ Ｐゴシック" pitchFamily="-1" charset="-128"/>
                <a:cs typeface="ＭＳ Ｐゴシック" pitchFamily="-1" charset="-128"/>
                <a:hlinkClick r:id="rId4"/>
              </a:rPr>
              <a:t>https://www.youtube.com/watch?v=hIY4UaPkl38</a:t>
            </a:r>
            <a:endParaRPr lang="nl-NL" sz="1200" kern="1200" dirty="0" smtClean="0">
              <a:solidFill>
                <a:schemeClr val="tx1"/>
              </a:solidFill>
              <a:effectLst/>
              <a:latin typeface="Calibri" pitchFamily="-1" charset="0"/>
              <a:ea typeface="ＭＳ Ｐゴシック" pitchFamily="-1" charset="-128"/>
              <a:cs typeface="ＭＳ Ｐゴシック" pitchFamily="-1" charset="-128"/>
            </a:endParaRPr>
          </a:p>
          <a:p>
            <a:r>
              <a:rPr lang="nl-NL" sz="1200" kern="1200" dirty="0" smtClean="0">
                <a:solidFill>
                  <a:schemeClr val="tx1"/>
                </a:solidFill>
                <a:effectLst/>
                <a:latin typeface="Calibri" pitchFamily="-1" charset="0"/>
                <a:ea typeface="ＭＳ Ｐゴシック" pitchFamily="-1" charset="-128"/>
                <a:cs typeface="ＭＳ Ｐゴシック" pitchFamily="-1" charset="-128"/>
              </a:rPr>
              <a:t> </a:t>
            </a:r>
          </a:p>
        </p:txBody>
      </p:sp>
    </p:spTree>
    <p:extLst>
      <p:ext uri="{BB962C8B-B14F-4D97-AF65-F5344CB8AC3E}">
        <p14:creationId xmlns:p14="http://schemas.microsoft.com/office/powerpoint/2010/main" val="1853143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44</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err="1" smtClean="0"/>
              <a:t>Bij</a:t>
            </a:r>
            <a:r>
              <a:rPr lang="en-US" dirty="0" smtClean="0"/>
              <a:t> </a:t>
            </a:r>
            <a:r>
              <a:rPr lang="en-US" dirty="0" err="1" smtClean="0"/>
              <a:t>kamertemperatuur</a:t>
            </a:r>
            <a:r>
              <a:rPr lang="en-US" dirty="0" smtClean="0"/>
              <a:t> is 1 </a:t>
            </a:r>
            <a:r>
              <a:rPr lang="en-US" dirty="0" err="1" smtClean="0"/>
              <a:t>verwaarloosbaar</a:t>
            </a:r>
            <a:r>
              <a:rPr lang="en-US" dirty="0" smtClean="0"/>
              <a:t> </a:t>
            </a:r>
            <a:r>
              <a:rPr lang="en-US" dirty="0" err="1" smtClean="0"/>
              <a:t>t.a.v</a:t>
            </a:r>
            <a:r>
              <a:rPr lang="en-US" dirty="0" smtClean="0"/>
              <a:t>. e^(E – E_F / </a:t>
            </a:r>
            <a:r>
              <a:rPr lang="en-US" dirty="0" err="1" smtClean="0"/>
              <a:t>kT</a:t>
            </a:r>
            <a:r>
              <a:rPr lang="en-US" dirty="0" smtClean="0"/>
              <a:t>)</a:t>
            </a:r>
          </a:p>
          <a:p>
            <a:r>
              <a:rPr lang="en-US" dirty="0" smtClean="0"/>
              <a:t>https://fisluisabraham.files.wordpress.com/2014/08/krane-k-modern-physics-3ed.pdf</a:t>
            </a:r>
            <a:endParaRPr lang="en-US" dirty="0"/>
          </a:p>
        </p:txBody>
      </p:sp>
    </p:spTree>
    <p:extLst>
      <p:ext uri="{BB962C8B-B14F-4D97-AF65-F5344CB8AC3E}">
        <p14:creationId xmlns:p14="http://schemas.microsoft.com/office/powerpoint/2010/main" val="3256363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Asymmetric doping of the p-n junction: The space charge region extends mainly into the low doping region	http://www.textbook-pv.org/figures.html 16</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46</a:t>
            </a:fld>
            <a:endParaRPr lang="nl-NL"/>
          </a:p>
        </p:txBody>
      </p:sp>
    </p:spTree>
    <p:extLst>
      <p:ext uri="{BB962C8B-B14F-4D97-AF65-F5344CB8AC3E}">
        <p14:creationId xmlns:p14="http://schemas.microsoft.com/office/powerpoint/2010/main" val="1350899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Asymmetric doping of the p-n junction: The space charge region extends mainly into the low doping region	http://www.textbook-pv.org/figures.html 16</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47</a:t>
            </a:fld>
            <a:endParaRPr lang="nl-NL"/>
          </a:p>
        </p:txBody>
      </p:sp>
    </p:spTree>
    <p:extLst>
      <p:ext uri="{BB962C8B-B14F-4D97-AF65-F5344CB8AC3E}">
        <p14:creationId xmlns:p14="http://schemas.microsoft.com/office/powerpoint/2010/main" val="1263375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Asymmetric doping of the p-n junction: The space charge region extends mainly into the low doping region	http://www.textbook-pv.org/figures.html 16</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48</a:t>
            </a:fld>
            <a:endParaRPr lang="nl-NL"/>
          </a:p>
        </p:txBody>
      </p:sp>
    </p:spTree>
    <p:extLst>
      <p:ext uri="{BB962C8B-B14F-4D97-AF65-F5344CB8AC3E}">
        <p14:creationId xmlns:p14="http://schemas.microsoft.com/office/powerpoint/2010/main" val="669818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sz="1200" dirty="0" err="1" smtClean="0">
                <a:solidFill>
                  <a:srgbClr val="7030A0"/>
                </a:solidFill>
              </a:rPr>
              <a:t>Bohrdotering</a:t>
            </a:r>
            <a:r>
              <a:rPr lang="nl-NL" sz="1200" baseline="0" dirty="0" smtClean="0">
                <a:solidFill>
                  <a:srgbClr val="7030A0"/>
                </a:solidFill>
              </a:rPr>
              <a:t> (p boven) geeft meteen beteren n voor AR-coating</a:t>
            </a:r>
            <a:endParaRPr lang="nl-NL" sz="1200" dirty="0" smtClean="0">
              <a:solidFill>
                <a:srgbClr val="7030A0"/>
              </a:solidFill>
            </a:endParaRPr>
          </a:p>
          <a:p>
            <a:r>
              <a:rPr lang="nl-NL" sz="1200" dirty="0" smtClean="0">
                <a:solidFill>
                  <a:srgbClr val="7030A0"/>
                </a:solidFill>
              </a:rPr>
              <a:t>Alleen </a:t>
            </a:r>
            <a:r>
              <a:rPr lang="nl-NL" sz="1200" dirty="0" err="1" smtClean="0">
                <a:solidFill>
                  <a:srgbClr val="7030A0"/>
                </a:solidFill>
              </a:rPr>
              <a:t>depletielaag</a:t>
            </a:r>
            <a:r>
              <a:rPr lang="nl-NL" sz="1200" dirty="0" smtClean="0">
                <a:solidFill>
                  <a:srgbClr val="7030A0"/>
                </a:solidFill>
              </a:rPr>
              <a:t> si actief, levert energie</a:t>
            </a:r>
          </a:p>
          <a:p>
            <a:pPr marL="342900" indent="-342900">
              <a:buFont typeface="Wingdings"/>
              <a:buChar char="à"/>
            </a:pPr>
            <a:r>
              <a:rPr lang="nl-NL" sz="1200" dirty="0" smtClean="0">
                <a:solidFill>
                  <a:srgbClr val="7030A0"/>
                </a:solidFill>
              </a:rPr>
              <a:t>als licht van boven invalt op </a:t>
            </a:r>
            <a:r>
              <a:rPr lang="nl-NL" sz="1200" dirty="0" err="1" smtClean="0">
                <a:solidFill>
                  <a:srgbClr val="7030A0"/>
                </a:solidFill>
              </a:rPr>
              <a:t>pn</a:t>
            </a:r>
            <a:r>
              <a:rPr lang="nl-NL" sz="1200" dirty="0" smtClean="0">
                <a:solidFill>
                  <a:srgbClr val="7030A0"/>
                </a:solidFill>
              </a:rPr>
              <a:t> </a:t>
            </a:r>
            <a:r>
              <a:rPr lang="nl-NL" sz="1200" dirty="0" smtClean="0">
                <a:solidFill>
                  <a:srgbClr val="7030A0"/>
                </a:solidFill>
                <a:sym typeface="Wingdings" panose="05000000000000000000" pitchFamily="2" charset="2"/>
              </a:rPr>
              <a:t> </a:t>
            </a:r>
            <a:r>
              <a:rPr lang="nl-NL" sz="1200" dirty="0" smtClean="0">
                <a:solidFill>
                  <a:srgbClr val="7030A0"/>
                </a:solidFill>
              </a:rPr>
              <a:t>inefficiënt</a:t>
            </a:r>
          </a:p>
          <a:p>
            <a:pPr marL="342900" indent="-342900">
              <a:buFont typeface="Wingdings"/>
              <a:buChar char="à"/>
            </a:pPr>
            <a:r>
              <a:rPr lang="nl-NL" sz="1200" baseline="0" dirty="0" smtClean="0">
                <a:solidFill>
                  <a:srgbClr val="7030A0"/>
                </a:solidFill>
              </a:rPr>
              <a:t>daarom  n-laag boven </a:t>
            </a:r>
            <a:r>
              <a:rPr lang="nl-NL" sz="1200" baseline="0" dirty="0" err="1" smtClean="0">
                <a:solidFill>
                  <a:srgbClr val="7030A0"/>
                </a:solidFill>
              </a:rPr>
              <a:t>ipv</a:t>
            </a:r>
            <a:r>
              <a:rPr lang="nl-NL" sz="1200" baseline="0" dirty="0" smtClean="0">
                <a:solidFill>
                  <a:srgbClr val="7030A0"/>
                </a:solidFill>
              </a:rPr>
              <a:t> rechts</a:t>
            </a:r>
            <a:endParaRPr lang="en-GB" baseline="0" dirty="0" smtClean="0"/>
          </a:p>
          <a:p>
            <a:endParaRPr lang="en-US" dirty="0" smtClean="0"/>
          </a:p>
          <a:p>
            <a:r>
              <a:rPr lang="en-US" dirty="0" err="1" smtClean="0"/>
              <a:t>Halfgeleider</a:t>
            </a:r>
            <a:r>
              <a:rPr lang="en-US" dirty="0" smtClean="0"/>
              <a:t> </a:t>
            </a:r>
            <a:r>
              <a:rPr lang="en-US" dirty="0" err="1" smtClean="0"/>
              <a:t>uit</a:t>
            </a:r>
            <a:r>
              <a:rPr lang="en-US" dirty="0" smtClean="0"/>
              <a:t> </a:t>
            </a:r>
            <a:r>
              <a:rPr lang="en-US" dirty="0" err="1" smtClean="0"/>
              <a:t>groep</a:t>
            </a:r>
            <a:r>
              <a:rPr lang="en-US" dirty="0" smtClean="0"/>
              <a:t> IV (</a:t>
            </a:r>
            <a:r>
              <a:rPr lang="en-US" dirty="0" err="1" smtClean="0"/>
              <a:t>Silicium</a:t>
            </a:r>
            <a:r>
              <a:rPr lang="en-US" dirty="0" smtClean="0"/>
              <a:t>, Germanium </a:t>
            </a:r>
          </a:p>
          <a:p>
            <a:r>
              <a:rPr lang="en-US" dirty="0" err="1" smtClean="0"/>
              <a:t>Groep</a:t>
            </a:r>
            <a:r>
              <a:rPr lang="en-US" dirty="0" smtClean="0"/>
              <a:t> III:</a:t>
            </a:r>
            <a:r>
              <a:rPr lang="en-US" baseline="0" dirty="0" smtClean="0"/>
              <a:t> Boor, Gallium, Indium, </a:t>
            </a:r>
            <a:r>
              <a:rPr lang="en-US" baseline="0" dirty="0" err="1" smtClean="0"/>
              <a:t>Aluminium</a:t>
            </a: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Groep</a:t>
            </a:r>
            <a:r>
              <a:rPr lang="en-US" dirty="0" smtClean="0"/>
              <a:t> V:</a:t>
            </a:r>
            <a:r>
              <a:rPr lang="en-US" baseline="0" dirty="0" smtClean="0"/>
              <a:t> </a:t>
            </a:r>
            <a:r>
              <a:rPr lang="en-US" baseline="0" dirty="0" err="1" smtClean="0"/>
              <a:t>Fosfor</a:t>
            </a:r>
            <a:r>
              <a:rPr lang="en-US" baseline="0" dirty="0" smtClean="0"/>
              <a:t>; </a:t>
            </a:r>
            <a:r>
              <a:rPr lang="en-US" baseline="0" dirty="0" err="1" smtClean="0"/>
              <a:t>Arseen</a:t>
            </a:r>
            <a:r>
              <a:rPr lang="en-US" baseline="0" dirty="0" smtClean="0"/>
              <a:t>; </a:t>
            </a:r>
            <a:r>
              <a:rPr lang="en-US" baseline="0" dirty="0" err="1" smtClean="0"/>
              <a:t>Stikstof</a:t>
            </a:r>
            <a:r>
              <a:rPr lang="en-US" baseline="0" dirty="0" smtClean="0"/>
              <a:t>, </a:t>
            </a:r>
            <a:r>
              <a:rPr lang="en-US" baseline="0" dirty="0" err="1" smtClean="0"/>
              <a:t>Antimoon</a:t>
            </a:r>
            <a:r>
              <a:rPr lang="en-US" baseline="0" dirty="0" smtClean="0"/>
              <a:t>, Bismuth</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http://www.hk-phy.org/energy/alternate/solar_phy03_e.html</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a:t>
            </a:r>
            <a:r>
              <a:rPr lang="en-US" baseline="0" dirty="0" err="1" smtClean="0"/>
              <a:t>www.see.murdoch.edu.au/resources/info/Tech/pv</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http://www.tf.uni-kiel.de/matwis/amat/semi_en/kap_2/backbone/r2_3_5.html</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http://peterdoggart.com/wp-content/uploads/2012/10/Diode-Characteristics.pdf</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a:t>
            </a:r>
            <a:r>
              <a:rPr lang="en-US" sz="1200" kern="1200" dirty="0" smtClean="0">
                <a:solidFill>
                  <a:schemeClr val="tx1"/>
                </a:solidFill>
                <a:latin typeface="Calibri" pitchFamily="-1" charset="0"/>
                <a:ea typeface="ＭＳ Ｐゴシック" pitchFamily="-1" charset="-128"/>
                <a:cs typeface="ＭＳ Ｐゴシック" pitchFamily="-1" charset="-128"/>
              </a:rPr>
              <a:t>hen on the order of one </a:t>
            </a:r>
            <a:r>
              <a:rPr lang="en-US" sz="1200" kern="1200" dirty="0" err="1" smtClean="0">
                <a:solidFill>
                  <a:schemeClr val="tx1"/>
                </a:solidFill>
                <a:latin typeface="Calibri" pitchFamily="-1" charset="0"/>
                <a:ea typeface="ＭＳ Ｐゴシック" pitchFamily="-1" charset="-128"/>
                <a:cs typeface="ＭＳ Ｐゴシック" pitchFamily="-1" charset="-128"/>
              </a:rPr>
              <a:t>dopant</a:t>
            </a:r>
            <a:r>
              <a:rPr lang="en-US" sz="1200" kern="1200" dirty="0" smtClean="0">
                <a:solidFill>
                  <a:schemeClr val="tx1"/>
                </a:solidFill>
                <a:latin typeface="Calibri" pitchFamily="-1" charset="0"/>
                <a:ea typeface="ＭＳ Ｐゴシック" pitchFamily="-1" charset="-128"/>
                <a:cs typeface="ＭＳ Ｐゴシック" pitchFamily="-1" charset="-128"/>
              </a:rPr>
              <a:t> atom is added per 100 million atoms, the doping is said to be </a:t>
            </a:r>
            <a:r>
              <a:rPr lang="en-US" sz="1200" i="1" kern="1200" dirty="0" smtClean="0">
                <a:solidFill>
                  <a:schemeClr val="tx1"/>
                </a:solidFill>
                <a:latin typeface="Calibri" pitchFamily="-1" charset="0"/>
                <a:ea typeface="ＭＳ Ｐゴシック" pitchFamily="-1" charset="-128"/>
                <a:cs typeface="ＭＳ Ｐゴシック" pitchFamily="-1" charset="-128"/>
              </a:rPr>
              <a:t>low or light. When many more </a:t>
            </a:r>
            <a:r>
              <a:rPr lang="en-US" sz="1200" i="1" kern="1200" dirty="0" err="1" smtClean="0">
                <a:solidFill>
                  <a:schemeClr val="tx1"/>
                </a:solidFill>
                <a:latin typeface="Calibri" pitchFamily="-1" charset="0"/>
                <a:ea typeface="ＭＳ Ｐゴシック" pitchFamily="-1" charset="-128"/>
                <a:cs typeface="ＭＳ Ｐゴシック" pitchFamily="-1" charset="-128"/>
              </a:rPr>
              <a:t>dopant</a:t>
            </a:r>
            <a:r>
              <a:rPr lang="en-US" sz="1200" i="1" kern="1200" dirty="0" smtClean="0">
                <a:solidFill>
                  <a:schemeClr val="tx1"/>
                </a:solidFill>
                <a:latin typeface="Calibri" pitchFamily="-1" charset="0"/>
                <a:ea typeface="ＭＳ Ｐゴシック" pitchFamily="-1" charset="-128"/>
                <a:cs typeface="ＭＳ Ｐゴシック" pitchFamily="-1" charset="-128"/>
              </a:rPr>
              <a:t> atoms are added, on the order of one per ten thousand atoms, the doping is referred to as heavy or high. This is often shown as </a:t>
            </a:r>
            <a:r>
              <a:rPr lang="en-US" sz="1200" i="1" kern="1200" dirty="0" err="1" smtClean="0">
                <a:solidFill>
                  <a:schemeClr val="tx1"/>
                </a:solidFill>
                <a:latin typeface="Calibri" pitchFamily="-1" charset="0"/>
                <a:ea typeface="ＭＳ Ｐゴシック" pitchFamily="-1" charset="-128"/>
                <a:cs typeface="ＭＳ Ｐゴシック" pitchFamily="-1" charset="-128"/>
              </a:rPr>
              <a:t>n</a:t>
            </a:r>
            <a:r>
              <a:rPr lang="en-US" sz="1200" i="1" kern="1200" dirty="0" smtClean="0">
                <a:solidFill>
                  <a:schemeClr val="tx1"/>
                </a:solidFill>
                <a:latin typeface="Calibri" pitchFamily="-1" charset="0"/>
                <a:ea typeface="ＭＳ Ｐゴシック" pitchFamily="-1" charset="-128"/>
                <a:cs typeface="ＭＳ Ｐゴシック" pitchFamily="-1" charset="-128"/>
              </a:rPr>
              <a:t>+ for </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3"/>
              </a:rPr>
              <a:t>n-type doping or p+ for </a:t>
            </a:r>
            <a:r>
              <a:rPr lang="en-US" sz="1200" i="1" kern="1200" dirty="0" smtClean="0">
                <a:solidFill>
                  <a:schemeClr val="tx1"/>
                </a:solidFill>
                <a:latin typeface="Calibri" pitchFamily="-1" charset="0"/>
                <a:ea typeface="ＭＳ Ｐゴシック" pitchFamily="-1" charset="-128"/>
                <a:cs typeface="ＭＳ Ｐゴシック" pitchFamily="-1" charset="-128"/>
                <a:hlinkClick r:id="rId4"/>
              </a:rPr>
              <a:t>p-type doping.</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i="1" kern="1200" dirty="0" err="1" smtClean="0">
                <a:solidFill>
                  <a:schemeClr val="tx1"/>
                </a:solidFill>
                <a:latin typeface="Calibri" pitchFamily="-1" charset="0"/>
                <a:ea typeface="ＭＳ Ｐゴシック" pitchFamily="-1" charset="-128"/>
                <a:cs typeface="ＭＳ Ｐゴシック" pitchFamily="-1" charset="-128"/>
              </a:rPr>
              <a:t>sensitors</a:t>
            </a:r>
            <a:r>
              <a:rPr lang="en-US" sz="1200" i="1" kern="1200" dirty="0" smtClean="0">
                <a:solidFill>
                  <a:schemeClr val="tx1"/>
                </a:solidFill>
                <a:latin typeface="Calibri" pitchFamily="-1" charset="0"/>
                <a:ea typeface="ＭＳ Ｐゴシック" pitchFamily="-1" charset="-128"/>
                <a:cs typeface="ＭＳ Ｐゴシック" pitchFamily="-1" charset="-128"/>
              </a:rPr>
              <a:t> heavy; NTC and PTC light)</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49</a:t>
            </a:fld>
            <a:endParaRPr lang="nl-NL">
              <a:solidFill>
                <a:prstClr val="black"/>
              </a:solidFill>
            </a:endParaRPr>
          </a:p>
        </p:txBody>
      </p:sp>
    </p:spTree>
    <p:extLst>
      <p:ext uri="{BB962C8B-B14F-4D97-AF65-F5344CB8AC3E}">
        <p14:creationId xmlns:p14="http://schemas.microsoft.com/office/powerpoint/2010/main" val="1521604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effectLst/>
              </a:rPr>
              <a:t>http://www.eternalsun.com/test-service-voor-zonnepanelen/</a:t>
            </a:r>
          </a:p>
          <a:p>
            <a:r>
              <a:rPr lang="en-GB" dirty="0" smtClean="0">
                <a:effectLst/>
              </a:rPr>
              <a:t>Principle of light absorption in the semiconductor. The photon is absorbed only with sufficient light energy and an electron is raised into the conduction band</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50</a:t>
            </a:fld>
            <a:endParaRPr lang="nl-NL">
              <a:solidFill>
                <a:prstClr val="black"/>
              </a:solidFill>
            </a:endParaRPr>
          </a:p>
        </p:txBody>
      </p:sp>
    </p:spTree>
    <p:extLst>
      <p:ext uri="{BB962C8B-B14F-4D97-AF65-F5344CB8AC3E}">
        <p14:creationId xmlns:p14="http://schemas.microsoft.com/office/powerpoint/2010/main" val="2539596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http://www.zonnepanelen-info.nl/zonnepanelen/rendement-zonnepanelen/</a:t>
            </a:r>
          </a:p>
          <a:p>
            <a:r>
              <a:rPr lang="nl-NL" dirty="0" smtClean="0"/>
              <a:t>de totale opbrengst van een zonnecel daalt met toename van de weerstand van de stroomkring. </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51</a:t>
            </a:fld>
            <a:endParaRPr lang="nl-NL">
              <a:solidFill>
                <a:prstClr val="black"/>
              </a:solidFill>
            </a:endParaRPr>
          </a:p>
        </p:txBody>
      </p:sp>
    </p:spTree>
    <p:extLst>
      <p:ext uri="{BB962C8B-B14F-4D97-AF65-F5344CB8AC3E}">
        <p14:creationId xmlns:p14="http://schemas.microsoft.com/office/powerpoint/2010/main" val="3075776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52</a:t>
            </a:fld>
            <a:endParaRPr lang="nl-NL">
              <a:solidFill>
                <a:prstClr val="black"/>
              </a:solidFill>
            </a:endParaRPr>
          </a:p>
        </p:txBody>
      </p:sp>
    </p:spTree>
    <p:extLst>
      <p:ext uri="{BB962C8B-B14F-4D97-AF65-F5344CB8AC3E}">
        <p14:creationId xmlns:p14="http://schemas.microsoft.com/office/powerpoint/2010/main" val="19388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53</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https://fisluisabraham.files.wordpress.com/2014/08/krane-k-modern-physics-3ed.pdf</a:t>
            </a:r>
            <a:endParaRPr lang="en-US" dirty="0"/>
          </a:p>
        </p:txBody>
      </p:sp>
    </p:spTree>
    <p:extLst>
      <p:ext uri="{BB962C8B-B14F-4D97-AF65-F5344CB8AC3E}">
        <p14:creationId xmlns:p14="http://schemas.microsoft.com/office/powerpoint/2010/main" val="312558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Photoelectric diode in </a:t>
            </a:r>
            <a:r>
              <a:rPr lang="en-US" sz="1200" i="1" kern="1200" dirty="0" smtClean="0">
                <a:solidFill>
                  <a:schemeClr val="tx1"/>
                </a:solidFill>
                <a:latin typeface="Calibri" pitchFamily="-1" charset="0"/>
                <a:ea typeface="ＭＳ Ｐゴシック" pitchFamily="-1" charset="-128"/>
                <a:cs typeface="ＭＳ Ｐゴシック" pitchFamily="-1" charset="-128"/>
              </a:rPr>
              <a:t>forward bias configuration, used for measuring the work function W</a:t>
            </a:r>
            <a:r>
              <a:rPr lang="en-US" sz="1200" i="1" kern="1200" baseline="-25000" dirty="0" smtClean="0">
                <a:solidFill>
                  <a:schemeClr val="tx1"/>
                </a:solidFill>
                <a:latin typeface="Calibri" pitchFamily="-1" charset="0"/>
                <a:ea typeface="ＭＳ Ｐゴシック" pitchFamily="-1" charset="-128"/>
                <a:cs typeface="ＭＳ Ｐゴシック" pitchFamily="-1" charset="-128"/>
              </a:rPr>
              <a:t>e</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of the illuminated emitter. http://</a:t>
            </a:r>
            <a:r>
              <a:rPr lang="en-US" sz="1200" i="1" kern="1200" baseline="0" dirty="0" err="1" smtClean="0">
                <a:solidFill>
                  <a:schemeClr val="tx1"/>
                </a:solidFill>
                <a:latin typeface="Calibri" pitchFamily="-1" charset="0"/>
                <a:ea typeface="ＭＳ Ｐゴシック" pitchFamily="-1" charset="-128"/>
                <a:cs typeface="ＭＳ Ｐゴシック" pitchFamily="-1" charset="-128"/>
              </a:rPr>
              <a:t>en.wikipedia.org/wiki/Work_function</a:t>
            </a:r>
            <a:endParaRPr lang="en-US" sz="1200" i="1" kern="1200" baseline="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err="1" smtClean="0">
                <a:solidFill>
                  <a:schemeClr val="tx1"/>
                </a:solidFill>
                <a:latin typeface="Calibri" pitchFamily="-1" charset="0"/>
                <a:ea typeface="ＭＳ Ｐゴシック" pitchFamily="-1" charset="-128"/>
                <a:cs typeface="ＭＳ Ｐゴシック" pitchFamily="-1" charset="-128"/>
              </a:rPr>
              <a:t>Als</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materiaal</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voor</a:t>
            </a:r>
            <a:r>
              <a:rPr lang="en-US" sz="1200" kern="1200" dirty="0" smtClean="0">
                <a:solidFill>
                  <a:schemeClr val="tx1"/>
                </a:solidFill>
                <a:latin typeface="Calibri" pitchFamily="-1" charset="0"/>
                <a:ea typeface="ＭＳ Ｐゴシック" pitchFamily="-1" charset="-128"/>
                <a:cs typeface="ＭＳ Ｐゴシック" pitchFamily="-1" charset="-128"/>
              </a:rPr>
              <a:t> de </a:t>
            </a:r>
            <a:r>
              <a:rPr lang="en-US" sz="1200" kern="1200" dirty="0" err="1" smtClean="0">
                <a:solidFill>
                  <a:schemeClr val="tx1"/>
                </a:solidFill>
                <a:latin typeface="Calibri" pitchFamily="-1" charset="0"/>
                <a:ea typeface="ＭＳ Ｐゴシック" pitchFamily="-1" charset="-128"/>
                <a:cs typeface="ＭＳ Ｐゴシック" pitchFamily="-1" charset="-128"/>
              </a:rPr>
              <a:t>kathode</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err="1" smtClean="0">
                <a:solidFill>
                  <a:schemeClr val="tx1"/>
                </a:solidFill>
                <a:latin typeface="Calibri" pitchFamily="-1" charset="0"/>
                <a:ea typeface="ＭＳ Ｐゴシック" pitchFamily="-1" charset="-128"/>
                <a:cs typeface="ＭＳ Ｐゴシック" pitchFamily="-1" charset="-128"/>
              </a:rPr>
              <a:t>gebruikt</a:t>
            </a:r>
            <a:r>
              <a:rPr lang="en-US" sz="1200" kern="1200" dirty="0" smtClean="0">
                <a:solidFill>
                  <a:schemeClr val="tx1"/>
                </a:solidFill>
                <a:latin typeface="Calibri" pitchFamily="-1" charset="0"/>
                <a:ea typeface="ＭＳ Ｐゴシック" pitchFamily="-1" charset="-128"/>
                <a:cs typeface="ＭＳ Ｐゴシック" pitchFamily="-1" charset="-128"/>
              </a:rPr>
              <a:t> men </a:t>
            </a:r>
            <a:r>
              <a:rPr lang="en-US" sz="1200" kern="1200" dirty="0" err="1" smtClean="0">
                <a:solidFill>
                  <a:schemeClr val="tx1"/>
                </a:solidFill>
                <a:latin typeface="Calibri" pitchFamily="-1" charset="0"/>
                <a:ea typeface="ＭＳ Ｐゴシック" pitchFamily="-1" charset="-128"/>
                <a:cs typeface="ＭＳ Ｐゴシック" pitchFamily="-1" charset="-128"/>
              </a:rPr>
              <a:t>vaak</a:t>
            </a:r>
            <a:r>
              <a:rPr lang="en-US" sz="1200"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hlinkClick r:id="rId3"/>
              </a:rPr>
              <a:t>wolfraam, omdat dat metaal goed bestand is tegen hoge temperaturen. Omdat wolfraam van zichzelf een hoge uittreepotentiaal heeft (~4,5 eV), bedekt men het met een laagje </a:t>
            </a:r>
            <a:r>
              <a:rPr lang="en-US" sz="1200" kern="1200" dirty="0" smtClean="0">
                <a:solidFill>
                  <a:schemeClr val="tx1"/>
                </a:solidFill>
                <a:latin typeface="Calibri" pitchFamily="-1" charset="0"/>
                <a:ea typeface="ＭＳ Ｐゴシック" pitchFamily="-1" charset="-128"/>
                <a:cs typeface="ＭＳ Ｐゴシック" pitchFamily="-1" charset="-128"/>
                <a:hlinkClick r:id="rId4"/>
              </a:rPr>
              <a:t>BaO en </a:t>
            </a:r>
            <a:r>
              <a:rPr lang="en-US" sz="1200" kern="1200" dirty="0" smtClean="0">
                <a:solidFill>
                  <a:schemeClr val="tx1"/>
                </a:solidFill>
                <a:latin typeface="Calibri" pitchFamily="-1" charset="0"/>
                <a:ea typeface="ＭＳ Ｐゴシック" pitchFamily="-1" charset="-128"/>
                <a:cs typeface="ＭＳ Ｐゴシック" pitchFamily="-1" charset="-128"/>
                <a:hlinkClick r:id="rId5"/>
              </a:rPr>
              <a:t>SrO om deze potentiaal te verlagen tot ~1 eV. De werktemperatuur van dergelijke </a:t>
            </a:r>
            <a:r>
              <a:rPr lang="en-US" sz="1200" kern="1200" dirty="0" smtClean="0">
                <a:solidFill>
                  <a:schemeClr val="tx1"/>
                </a:solidFill>
                <a:latin typeface="Calibri" pitchFamily="-1" charset="0"/>
                <a:ea typeface="ＭＳ Ｐゴシック" pitchFamily="-1" charset="-128"/>
                <a:cs typeface="ＭＳ Ｐゴシック" pitchFamily="-1" charset="-128"/>
                <a:hlinkClick r:id="rId6"/>
              </a:rPr>
              <a:t>oxidekathoden ligt rond de 1000 °C. De relatie tussen de temperatuur van de kathode, uittreepotentiaal van het kathodemateriaal en de uit de kathode tredende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7"/>
              </a:rPr>
              <a:t>stroomdichtheid wordt gegeven door de </a:t>
            </a:r>
            <a:r>
              <a:rPr lang="en-US" sz="1200" kern="1200" dirty="0" smtClean="0">
                <a:solidFill>
                  <a:schemeClr val="tx1"/>
                </a:solidFill>
                <a:latin typeface="Calibri" pitchFamily="-1" charset="0"/>
                <a:ea typeface="ＭＳ Ｐゴシック" pitchFamily="-1" charset="-128"/>
                <a:cs typeface="ＭＳ Ｐゴシック" pitchFamily="-1" charset="-128"/>
                <a:hlinkClick r:id="rId8"/>
              </a:rPr>
              <a:t>formule van Richardson.</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a:t>
            </a:fld>
            <a:endParaRPr lang="nl-NL"/>
          </a:p>
        </p:txBody>
      </p:sp>
    </p:spTree>
    <p:extLst>
      <p:ext uri="{BB962C8B-B14F-4D97-AF65-F5344CB8AC3E}">
        <p14:creationId xmlns:p14="http://schemas.microsoft.com/office/powerpoint/2010/main" val="15793953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54</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t>https://fisluisabraham.files.wordpress.com/2014/08/krane-k-modern-physics-3ed.pdf</a:t>
            </a:r>
            <a:endParaRPr lang="en-US" dirty="0"/>
          </a:p>
        </p:txBody>
      </p:sp>
    </p:spTree>
    <p:extLst>
      <p:ext uri="{BB962C8B-B14F-4D97-AF65-F5344CB8AC3E}">
        <p14:creationId xmlns:p14="http://schemas.microsoft.com/office/powerpoint/2010/main" val="3075322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55</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b="1" dirty="0" smtClean="0">
                <a:effectLst/>
              </a:rPr>
              <a:t>https://www.intechopen.com/books/photodiodes-world-activities-in-2011/cmos-photodetectors</a:t>
            </a:r>
          </a:p>
          <a:p>
            <a:endParaRPr lang="en-US" b="1" dirty="0" smtClean="0">
              <a:effectLst/>
            </a:endParaRPr>
          </a:p>
          <a:p>
            <a:r>
              <a:rPr lang="en-US" b="1" dirty="0" smtClean="0">
                <a:effectLst/>
              </a:rPr>
              <a:t>P-i-N photodiode</a:t>
            </a:r>
          </a:p>
          <a:p>
            <a:r>
              <a:rPr lang="en-US" dirty="0" smtClean="0">
                <a:effectLst/>
              </a:rPr>
              <a:t>Increasing the active region where the signal generating </a:t>
            </a:r>
            <a:r>
              <a:rPr lang="en-US" dirty="0" err="1" smtClean="0">
                <a:effectLst/>
              </a:rPr>
              <a:t>photogenerated</a:t>
            </a:r>
            <a:r>
              <a:rPr lang="en-US" dirty="0" smtClean="0">
                <a:effectLst/>
              </a:rPr>
              <a:t> carriers originated from should in principle increase the collection efficiency. Previously, increasing the active region by increasing W through reverse biased was discussed. To further increase the active region, the device geometry can be altered to include an intrinsic region between the p-type and n-type regions, as shown in Figure </a:t>
            </a:r>
            <a:r>
              <a:rPr lang="en-US" dirty="0" smtClean="0">
                <a:effectLst/>
                <a:hlinkClick r:id="rId3"/>
              </a:rPr>
              <a:t>6</a:t>
            </a:r>
            <a:r>
              <a:rPr lang="en-US" dirty="0" smtClean="0">
                <a:effectLst/>
              </a:rPr>
              <a:t>, this results is a p-i-n junction.</a:t>
            </a:r>
          </a:p>
          <a:p>
            <a:r>
              <a:rPr lang="en-US" dirty="0" smtClean="0">
                <a:effectLst/>
              </a:rPr>
              <a:t>Figure </a:t>
            </a:r>
            <a:r>
              <a:rPr lang="en-US" dirty="0" smtClean="0">
                <a:effectLst/>
                <a:hlinkClick r:id="rId3"/>
              </a:rPr>
              <a:t>6(e</a:t>
            </a:r>
            <a:r>
              <a:rPr lang="en-US" dirty="0" smtClean="0">
                <a:effectLst/>
              </a:rPr>
              <a:t>), shows a band diagram of a p-i-n junction under reverse bias. Under reverse bias, certain assumptions can be made because the external field has driven almost all the carriers from the intrinsic region [</a:t>
            </a:r>
            <a:r>
              <a:rPr lang="en-US" dirty="0" smtClean="0">
                <a:effectLst/>
                <a:hlinkClick r:id="rId4"/>
              </a:rPr>
              <a:t>47</a:t>
            </a:r>
            <a:r>
              <a:rPr lang="en-US" dirty="0" smtClean="0">
                <a:effectLst/>
              </a:rPr>
              <a:t>]. These assumptions are,</a:t>
            </a:r>
          </a:p>
          <a:p>
            <a:r>
              <a:rPr lang="en-US" dirty="0" smtClean="0">
                <a:effectLst/>
              </a:rPr>
              <a:t>No net charge in the intrinsic region.</a:t>
            </a:r>
          </a:p>
          <a:p>
            <a:r>
              <a:rPr lang="en-US" dirty="0" smtClean="0">
                <a:effectLst/>
              </a:rPr>
              <a:t>A very narrow depletion region on the doped side of each of the doped-intrinsic junctions.</a:t>
            </a:r>
          </a:p>
          <a:p>
            <a:r>
              <a:rPr lang="en-US" dirty="0" smtClean="0">
                <a:effectLst/>
              </a:rPr>
              <a:t>With these assumptions, the depletion layer width is simply the width of the intrinsic region; the electric field in the intrinsic region is simply,</a:t>
            </a:r>
          </a:p>
          <a:p>
            <a:r>
              <a:rPr lang="en-US" sz="1200" i="0" kern="1200" dirty="0" smtClean="0">
                <a:solidFill>
                  <a:schemeClr val="tx1"/>
                </a:solidFill>
                <a:effectLst/>
                <a:latin typeface="Calibri" pitchFamily="-1" charset="0"/>
                <a:ea typeface="ＭＳ Ｐゴシック" pitchFamily="-1" charset="-128"/>
                <a:cs typeface="ＭＳ Ｐゴシック" pitchFamily="-1" charset="-128"/>
              </a:rPr>
              <a:t>E=</a:t>
            </a:r>
            <a:r>
              <a:rPr lang="en-US" sz="1200" i="0" kern="1200" dirty="0" err="1" smtClean="0">
                <a:solidFill>
                  <a:schemeClr val="tx1"/>
                </a:solidFill>
                <a:effectLst/>
                <a:latin typeface="Calibri" pitchFamily="-1" charset="0"/>
                <a:ea typeface="ＭＳ Ｐゴシック" pitchFamily="-1" charset="-128"/>
                <a:cs typeface="ＭＳ Ｐゴシック" pitchFamily="-1" charset="-128"/>
              </a:rPr>
              <a:t>qV</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0 −VW , E=qV0-VW,</a:t>
            </a:r>
            <a:r>
              <a:rPr lang="en-US" dirty="0" smtClean="0">
                <a:effectLst/>
              </a:rPr>
              <a:t> </a:t>
            </a:r>
          </a:p>
          <a:p>
            <a:r>
              <a:rPr lang="en-US" dirty="0" smtClean="0">
                <a:effectLst/>
              </a:rPr>
              <a:t>(14)</a:t>
            </a:r>
            <a:r>
              <a:rPr lang="en-US" dirty="0" err="1" smtClean="0">
                <a:effectLst/>
                <a:hlinkClick r:id="rId5"/>
              </a:rPr>
              <a:t>Options</a:t>
            </a:r>
            <a:r>
              <a:rPr lang="en-US" dirty="0" err="1" smtClean="0">
                <a:effectLst/>
                <a:hlinkClick r:id="rId6"/>
              </a:rPr>
              <a:t>View</a:t>
            </a:r>
            <a:r>
              <a:rPr lang="en-US" dirty="0" smtClean="0">
                <a:effectLst/>
                <a:hlinkClick r:id="rId6"/>
              </a:rPr>
              <a:t> Equation</a:t>
            </a:r>
            <a:endParaRPr lang="en-US" dirty="0" smtClean="0">
              <a:effectLst/>
            </a:endParaRPr>
          </a:p>
          <a:p>
            <a:r>
              <a:rPr lang="en-US" dirty="0" smtClean="0">
                <a:effectLst/>
                <a:hlinkClick r:id="rId7"/>
              </a:rPr>
              <a:t>Bookmark</a:t>
            </a:r>
            <a:endParaRPr lang="en-US" dirty="0" smtClean="0">
              <a:effectLst/>
            </a:endParaRPr>
          </a:p>
          <a:p>
            <a:r>
              <a:rPr lang="en-US" dirty="0" smtClean="0">
                <a:effectLst/>
              </a:rPr>
              <a:t>and the junction capacitance is given by Equation </a:t>
            </a:r>
            <a:r>
              <a:rPr lang="en-US" dirty="0" smtClean="0">
                <a:effectLst/>
                <a:hlinkClick r:id="rId8"/>
              </a:rPr>
              <a:t>11</a:t>
            </a:r>
            <a:r>
              <a:rPr lang="en-US" dirty="0" smtClean="0">
                <a:effectLst/>
              </a:rPr>
              <a:t>.</a:t>
            </a:r>
          </a:p>
          <a:p>
            <a:r>
              <a:rPr lang="en-US" dirty="0" smtClean="0">
                <a:effectLst/>
              </a:rPr>
              <a:t>Consequently, the p-i-n photodiode under reverse bias can have a C</a:t>
            </a:r>
            <a:r>
              <a:rPr lang="en-US" i="1" baseline="-25000" dirty="0" smtClean="0">
                <a:effectLst/>
              </a:rPr>
              <a:t>PD</a:t>
            </a:r>
            <a:r>
              <a:rPr lang="en-US" dirty="0" smtClean="0">
                <a:effectLst/>
              </a:rPr>
              <a:t> smaller than a p-n junction photodiode, but the wider depletion region also implies a longer transit time. Therefore, transit time becomes the dominant limiting factor in the speed the device, and operating the device under sufficient reverse bias is essential, and quick estimation in [</a:t>
            </a:r>
            <a:r>
              <a:rPr lang="en-US" dirty="0" smtClean="0">
                <a:effectLst/>
                <a:hlinkClick r:id="rId9"/>
              </a:rPr>
              <a:t>41</a:t>
            </a:r>
            <a:r>
              <a:rPr lang="en-US" dirty="0" smtClean="0">
                <a:effectLst/>
              </a:rPr>
              <a:t>] shows that the transit time of a carrier to cross the intrinsic layer is on the order 0.1 ns. Moreover, to optimize for quantum efficiency without sacrificing speed, it is common practice to design the intrinsic layer thickness to be larger than absorption length given by -1, but not much more [</a:t>
            </a:r>
            <a:r>
              <a:rPr lang="en-US" dirty="0" smtClean="0">
                <a:effectLst/>
                <a:hlinkClick r:id="rId9"/>
              </a:rPr>
              <a:t>41</a:t>
            </a:r>
            <a:r>
              <a:rPr lang="en-US" dirty="0" smtClean="0">
                <a:effectLst/>
              </a:rPr>
              <a:t>]. Further discussion on p-i-n photodiodes can be found in references [</a:t>
            </a:r>
            <a:r>
              <a:rPr lang="en-US" dirty="0" smtClean="0">
                <a:effectLst/>
                <a:hlinkClick r:id="rId10"/>
              </a:rPr>
              <a:t>40</a:t>
            </a:r>
            <a:r>
              <a:rPr lang="en-US" dirty="0" smtClean="0">
                <a:effectLst/>
              </a:rPr>
              <a:t>, </a:t>
            </a:r>
            <a:r>
              <a:rPr lang="en-US" dirty="0" smtClean="0">
                <a:effectLst/>
                <a:hlinkClick r:id="rId9"/>
              </a:rPr>
              <a:t>41</a:t>
            </a:r>
            <a:r>
              <a:rPr lang="en-US" dirty="0" smtClean="0">
                <a:effectLst/>
              </a:rPr>
              <a:t>]. </a:t>
            </a:r>
          </a:p>
          <a:p>
            <a:r>
              <a:rPr lang="en-US" b="1" dirty="0" smtClean="0">
                <a:effectLst/>
              </a:rPr>
              <a:t>Figure 6.</a:t>
            </a:r>
          </a:p>
          <a:p>
            <a:r>
              <a:rPr lang="en-US" dirty="0" smtClean="0">
                <a:effectLst/>
              </a:rPr>
              <a:t>a) Structure, (b) carrier distribution, (c) charge distribution, (d) electric field, and (e) band diagram of P-I-N junction under reverse bias.</a:t>
            </a:r>
            <a:endParaRPr lang="en-US" dirty="0">
              <a:effectLst/>
            </a:endParaRPr>
          </a:p>
        </p:txBody>
      </p:sp>
    </p:spTree>
    <p:extLst>
      <p:ext uri="{BB962C8B-B14F-4D97-AF65-F5344CB8AC3E}">
        <p14:creationId xmlns:p14="http://schemas.microsoft.com/office/powerpoint/2010/main" val="229378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56</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effectLst/>
              </a:rPr>
              <a:t>https://www.electronics-tutorials.ws/diode/diode_2.html</a:t>
            </a:r>
          </a:p>
          <a:p>
            <a:endParaRPr lang="en-US" dirty="0" smtClean="0">
              <a:effectLst/>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1" charset="0"/>
                <a:ea typeface="ＭＳ Ｐゴシック" pitchFamily="-1" charset="-128"/>
                <a:cs typeface="ＭＳ Ｐゴシック" pitchFamily="-1" charset="-128"/>
              </a:rPr>
              <a:t>A p-i-n junction can be biased at a larger reverse bias before breakdown occurs (when the peak electric field exceeds a critical value,</a:t>
            </a:r>
            <a:r>
              <a:rPr lang="en-US" sz="1200" kern="1200" baseline="0" dirty="0" smtClean="0">
                <a:solidFill>
                  <a:schemeClr val="tx1"/>
                </a:solidFill>
                <a:effectLst/>
                <a:latin typeface="Calibri" pitchFamily="-1" charset="0"/>
                <a:ea typeface="ＭＳ Ｐゴシック" pitchFamily="-1" charset="-128"/>
                <a:cs typeface="ＭＳ Ｐゴシック" pitchFamily="-1" charset="-128"/>
              </a:rPr>
              <a:t> b</a:t>
            </a:r>
            <a:r>
              <a:rPr lang="en-US" sz="1200" kern="1200" dirty="0" smtClean="0">
                <a:solidFill>
                  <a:schemeClr val="tx1"/>
                </a:solidFill>
                <a:effectLst/>
                <a:latin typeface="Calibri" pitchFamily="-1" charset="0"/>
                <a:ea typeface="ＭＳ Ｐゴシック" pitchFamily="-1" charset="-128"/>
                <a:cs typeface="ＭＳ Ｐゴシック" pitchFamily="-1" charset="-128"/>
              </a:rPr>
              <a:t>ecause the maximum electric field in a p-i-n junction</a:t>
            </a:r>
            <a:r>
              <a:rPr lang="en-US" sz="1200" kern="1200" baseline="0" dirty="0" smtClean="0">
                <a:solidFill>
                  <a:schemeClr val="tx1"/>
                </a:solidFill>
                <a:effectLst/>
                <a:latin typeface="Calibri" pitchFamily="-1" charset="0"/>
                <a:ea typeface="ＭＳ Ｐゴシック" pitchFamily="-1" charset="-128"/>
                <a:cs typeface="ＭＳ Ｐゴシック" pitchFamily="-1" charset="-128"/>
              </a:rPr>
              <a:t> </a:t>
            </a:r>
            <a:r>
              <a:rPr lang="en-US" sz="1200" kern="1200" dirty="0" smtClean="0">
                <a:solidFill>
                  <a:schemeClr val="tx1"/>
                </a:solidFill>
                <a:effectLst/>
                <a:latin typeface="Calibri" pitchFamily="-1" charset="0"/>
                <a:ea typeface="ＭＳ Ｐゴシック" pitchFamily="-1" charset="-128"/>
                <a:cs typeface="ＭＳ Ｐゴシック" pitchFamily="-1" charset="-128"/>
              </a:rPr>
              <a:t>is much lower than the peak electric field (&gt;10</a:t>
            </a:r>
            <a:r>
              <a:rPr lang="en-US" sz="1200" kern="1200" baseline="30000" dirty="0" smtClean="0">
                <a:solidFill>
                  <a:schemeClr val="tx1"/>
                </a:solidFill>
                <a:effectLst/>
                <a:latin typeface="Calibri" pitchFamily="-1" charset="0"/>
                <a:ea typeface="ＭＳ Ｐゴシック" pitchFamily="-1" charset="-128"/>
                <a:cs typeface="ＭＳ Ｐゴシック" pitchFamily="-1" charset="-128"/>
              </a:rPr>
              <a:t>5</a:t>
            </a:r>
            <a:r>
              <a:rPr lang="en-US" sz="1200" kern="1200" dirty="0" smtClean="0">
                <a:solidFill>
                  <a:schemeClr val="tx1"/>
                </a:solidFill>
                <a:effectLst/>
                <a:latin typeface="Calibri" pitchFamily="-1" charset="0"/>
                <a:ea typeface="ＭＳ Ｐゴシック" pitchFamily="-1" charset="-128"/>
                <a:cs typeface="ＭＳ Ｐゴシック" pitchFamily="-1" charset="-128"/>
              </a:rPr>
              <a:t> V/cm) in a </a:t>
            </a:r>
            <a:r>
              <a:rPr lang="en-US" sz="1200" kern="1200" dirty="0" err="1" smtClean="0">
                <a:solidFill>
                  <a:schemeClr val="tx1"/>
                </a:solidFill>
                <a:effectLst/>
                <a:latin typeface="Calibri" pitchFamily="-1" charset="0"/>
                <a:ea typeface="ＭＳ Ｐゴシック" pitchFamily="-1" charset="-128"/>
                <a:cs typeface="ＭＳ Ｐゴシック" pitchFamily="-1" charset="-128"/>
              </a:rPr>
              <a:t>pn</a:t>
            </a:r>
            <a:r>
              <a:rPr lang="en-US" sz="1200" kern="1200" dirty="0" smtClean="0">
                <a:solidFill>
                  <a:schemeClr val="tx1"/>
                </a:solidFill>
                <a:effectLst/>
                <a:latin typeface="Calibri" pitchFamily="-1" charset="0"/>
                <a:ea typeface="ＭＳ Ｐゴシック" pitchFamily="-1" charset="-128"/>
                <a:cs typeface="ＭＳ Ｐゴシック" pitchFamily="-1" charset="-128"/>
              </a:rPr>
              <a:t> junction (ref. Problem 1,2). </a:t>
            </a:r>
            <a:r>
              <a:rPr lang="nl-NL" sz="1200" b="0" i="1" kern="1200" dirty="0" smtClean="0">
                <a:solidFill>
                  <a:schemeClr val="tx1"/>
                </a:solidFill>
                <a:effectLst/>
                <a:latin typeface="Calibri" pitchFamily="-1" charset="0"/>
                <a:ea typeface="ＭＳ Ｐゴシック" pitchFamily="-1" charset="-128"/>
                <a:cs typeface="ＭＳ Ｐゴシック" pitchFamily="-1" charset="-128"/>
                <a:hlinkClick r:id="rId3"/>
              </a:rPr>
              <a:t>www-inst.eecs.berkeley.edu/~ee130/sp13/</a:t>
            </a:r>
            <a:r>
              <a:rPr lang="nl-NL" sz="1200" b="0" i="1" kern="1200" dirty="0" err="1" smtClean="0">
                <a:solidFill>
                  <a:schemeClr val="tx1"/>
                </a:solidFill>
                <a:effectLst/>
                <a:latin typeface="Calibri" pitchFamily="-1" charset="0"/>
                <a:ea typeface="ＭＳ Ｐゴシック" pitchFamily="-1" charset="-128"/>
                <a:cs typeface="ＭＳ Ｐゴシック" pitchFamily="-1" charset="-128"/>
                <a:hlinkClick r:id="rId3"/>
              </a:rPr>
              <a:t>homework</a:t>
            </a:r>
            <a:r>
              <a:rPr lang="nl-NL" sz="1200" b="0" i="1" kern="1200" dirty="0" smtClean="0">
                <a:solidFill>
                  <a:schemeClr val="tx1"/>
                </a:solidFill>
                <a:effectLst/>
                <a:latin typeface="Calibri" pitchFamily="-1" charset="0"/>
                <a:ea typeface="ＭＳ Ｐゴシック" pitchFamily="-1" charset="-128"/>
                <a:cs typeface="ＭＳ Ｐゴシック" pitchFamily="-1" charset="-128"/>
                <a:hlinkClick r:id="rId3"/>
              </a:rPr>
              <a:t>/hw5soln.doc</a:t>
            </a:r>
            <a:endParaRPr lang="nl-NL" sz="1200" b="0" kern="1200" dirty="0" smtClean="0">
              <a:solidFill>
                <a:schemeClr val="tx1"/>
              </a:solidFill>
              <a:effectLst/>
              <a:latin typeface="Calibri" pitchFamily="-1" charset="0"/>
              <a:ea typeface="ＭＳ Ｐゴシック" pitchFamily="-1" charset="-128"/>
              <a:cs typeface="ＭＳ Ｐゴシック" pitchFamily="-1" charset="-128"/>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effectLst/>
            </a:endParaRPr>
          </a:p>
          <a:p>
            <a:endParaRPr lang="en-US" dirty="0">
              <a:effectLst/>
            </a:endParaRPr>
          </a:p>
        </p:txBody>
      </p:sp>
    </p:spTree>
    <p:extLst>
      <p:ext uri="{BB962C8B-B14F-4D97-AF65-F5344CB8AC3E}">
        <p14:creationId xmlns:p14="http://schemas.microsoft.com/office/powerpoint/2010/main" val="4058529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57</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b="1" dirty="0" smtClean="0">
                <a:effectLst/>
              </a:rPr>
              <a:t>https://www.intechopen.com/books/photodiodes-world-activities-in-2011/cmos-photodetectors</a:t>
            </a:r>
          </a:p>
          <a:p>
            <a:r>
              <a:rPr lang="nl-NL" sz="1200" kern="1200" dirty="0" smtClean="0">
                <a:solidFill>
                  <a:schemeClr val="tx1"/>
                </a:solidFill>
                <a:effectLst/>
                <a:latin typeface="Calibri" pitchFamily="-1" charset="0"/>
                <a:ea typeface="ＭＳ Ｐゴシック" pitchFamily="-1" charset="-128"/>
                <a:cs typeface="ＭＳ Ｐゴシック" pitchFamily="-1" charset="-128"/>
              </a:rPr>
              <a:t>https://www.intechopen.com/chapters/17220</a:t>
            </a:r>
            <a:endParaRPr lang="en-US" b="1" dirty="0" smtClean="0">
              <a:effectLst/>
            </a:endParaRPr>
          </a:p>
          <a:p>
            <a:endParaRPr lang="en-US" b="1" dirty="0" smtClean="0">
              <a:effectLst/>
            </a:endParaRPr>
          </a:p>
          <a:p>
            <a:r>
              <a:rPr lang="en-US" b="1" dirty="0" smtClean="0">
                <a:effectLst/>
              </a:rPr>
              <a:t>P-i-N photodiode</a:t>
            </a:r>
          </a:p>
          <a:p>
            <a:r>
              <a:rPr lang="en-US" dirty="0" smtClean="0">
                <a:effectLst/>
              </a:rPr>
              <a:t>Increasing the active region where the signal generating </a:t>
            </a:r>
            <a:r>
              <a:rPr lang="en-US" dirty="0" err="1" smtClean="0">
                <a:effectLst/>
              </a:rPr>
              <a:t>photogenerated</a:t>
            </a:r>
            <a:r>
              <a:rPr lang="en-US" dirty="0" smtClean="0">
                <a:effectLst/>
              </a:rPr>
              <a:t> carriers originated from should in principle increase the collection efficiency. Previously, increasing the active region by increasing W through reverse biased was discussed. To further increase the active region, the device geometry can be altered to include an intrinsic region between the p-type and n-type regions, as shown in Figure </a:t>
            </a:r>
            <a:r>
              <a:rPr lang="en-US" dirty="0" smtClean="0">
                <a:effectLst/>
                <a:hlinkClick r:id="rId3"/>
              </a:rPr>
              <a:t>6</a:t>
            </a:r>
            <a:r>
              <a:rPr lang="en-US" dirty="0" smtClean="0">
                <a:effectLst/>
              </a:rPr>
              <a:t>, this results is a p-i-n junction.</a:t>
            </a:r>
          </a:p>
          <a:p>
            <a:r>
              <a:rPr lang="en-US" dirty="0" smtClean="0">
                <a:effectLst/>
              </a:rPr>
              <a:t>Figure </a:t>
            </a:r>
            <a:r>
              <a:rPr lang="en-US" dirty="0" smtClean="0">
                <a:effectLst/>
                <a:hlinkClick r:id="rId3"/>
              </a:rPr>
              <a:t>6(e</a:t>
            </a:r>
            <a:r>
              <a:rPr lang="en-US" dirty="0" smtClean="0">
                <a:effectLst/>
              </a:rPr>
              <a:t>), shows a band diagram of a p-i-n junction under reverse bias. Under reverse bias, certain assumptions can be made because the external field has driven almost all the carriers from the intrinsic region [</a:t>
            </a:r>
            <a:r>
              <a:rPr lang="en-US" dirty="0" smtClean="0">
                <a:effectLst/>
                <a:hlinkClick r:id="rId4"/>
              </a:rPr>
              <a:t>47</a:t>
            </a:r>
            <a:r>
              <a:rPr lang="en-US" dirty="0" smtClean="0">
                <a:effectLst/>
              </a:rPr>
              <a:t>]. These assumptions are,</a:t>
            </a:r>
          </a:p>
          <a:p>
            <a:r>
              <a:rPr lang="en-US" dirty="0" smtClean="0">
                <a:effectLst/>
              </a:rPr>
              <a:t>No net charge in the intrinsic region.</a:t>
            </a:r>
          </a:p>
          <a:p>
            <a:r>
              <a:rPr lang="en-US" dirty="0" smtClean="0">
                <a:effectLst/>
              </a:rPr>
              <a:t>A very narrow depletion region on the doped side of each of the doped-intrinsic junctions.</a:t>
            </a:r>
          </a:p>
          <a:p>
            <a:r>
              <a:rPr lang="en-US" dirty="0" smtClean="0">
                <a:effectLst/>
              </a:rPr>
              <a:t>With these assumptions, the depletion layer width is simply the width of the intrinsic region; the electric field in the intrinsic region is simply,</a:t>
            </a:r>
          </a:p>
          <a:p>
            <a:r>
              <a:rPr lang="en-US" sz="1200" i="0" kern="1200" dirty="0" smtClean="0">
                <a:solidFill>
                  <a:schemeClr val="tx1"/>
                </a:solidFill>
                <a:effectLst/>
                <a:latin typeface="Calibri" pitchFamily="-1" charset="0"/>
                <a:ea typeface="ＭＳ Ｐゴシック" pitchFamily="-1" charset="-128"/>
                <a:cs typeface="ＭＳ Ｐゴシック" pitchFamily="-1" charset="-128"/>
              </a:rPr>
              <a:t>E=</a:t>
            </a:r>
            <a:r>
              <a:rPr lang="en-US" sz="1200" i="0" kern="1200" dirty="0" err="1" smtClean="0">
                <a:solidFill>
                  <a:schemeClr val="tx1"/>
                </a:solidFill>
                <a:effectLst/>
                <a:latin typeface="Calibri" pitchFamily="-1" charset="0"/>
                <a:ea typeface="ＭＳ Ｐゴシック" pitchFamily="-1" charset="-128"/>
                <a:cs typeface="ＭＳ Ｐゴシック" pitchFamily="-1" charset="-128"/>
              </a:rPr>
              <a:t>qV</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0 −VW , E=qV0-VW,</a:t>
            </a:r>
            <a:r>
              <a:rPr lang="en-US" dirty="0" smtClean="0">
                <a:effectLst/>
              </a:rPr>
              <a:t> </a:t>
            </a:r>
          </a:p>
          <a:p>
            <a:r>
              <a:rPr lang="en-US" dirty="0" smtClean="0">
                <a:effectLst/>
              </a:rPr>
              <a:t>(14)</a:t>
            </a:r>
            <a:r>
              <a:rPr lang="en-US" dirty="0" err="1" smtClean="0">
                <a:effectLst/>
                <a:hlinkClick r:id="rId5"/>
              </a:rPr>
              <a:t>Options</a:t>
            </a:r>
            <a:r>
              <a:rPr lang="en-US" dirty="0" err="1" smtClean="0">
                <a:effectLst/>
                <a:hlinkClick r:id="rId6"/>
              </a:rPr>
              <a:t>View</a:t>
            </a:r>
            <a:r>
              <a:rPr lang="en-US" dirty="0" smtClean="0">
                <a:effectLst/>
                <a:hlinkClick r:id="rId6"/>
              </a:rPr>
              <a:t> Equation</a:t>
            </a:r>
            <a:endParaRPr lang="en-US" dirty="0" smtClean="0">
              <a:effectLst/>
            </a:endParaRPr>
          </a:p>
          <a:p>
            <a:r>
              <a:rPr lang="en-US" dirty="0" smtClean="0">
                <a:effectLst/>
                <a:hlinkClick r:id="rId7"/>
              </a:rPr>
              <a:t>Bookmark</a:t>
            </a:r>
            <a:endParaRPr lang="en-US" dirty="0" smtClean="0">
              <a:effectLst/>
            </a:endParaRPr>
          </a:p>
          <a:p>
            <a:r>
              <a:rPr lang="en-US" dirty="0" smtClean="0">
                <a:effectLst/>
              </a:rPr>
              <a:t>and the junction capacitance is given by Equation </a:t>
            </a:r>
            <a:r>
              <a:rPr lang="en-US" dirty="0" smtClean="0">
                <a:effectLst/>
                <a:hlinkClick r:id="rId8"/>
              </a:rPr>
              <a:t>11</a:t>
            </a:r>
            <a:r>
              <a:rPr lang="en-US" dirty="0" smtClean="0">
                <a:effectLst/>
              </a:rPr>
              <a:t>.</a:t>
            </a:r>
          </a:p>
          <a:p>
            <a:r>
              <a:rPr lang="en-US" dirty="0" smtClean="0">
                <a:effectLst/>
              </a:rPr>
              <a:t>Consequently, the p-i-n photodiode under reverse bias can have a C</a:t>
            </a:r>
            <a:r>
              <a:rPr lang="en-US" i="1" baseline="-25000" dirty="0" smtClean="0">
                <a:effectLst/>
              </a:rPr>
              <a:t>PD</a:t>
            </a:r>
            <a:r>
              <a:rPr lang="en-US" dirty="0" smtClean="0">
                <a:effectLst/>
              </a:rPr>
              <a:t> smaller than a p-n junction photodiode, but the wider depletion region also implies a longer transit time. Therefore, transit time becomes the dominant limiting factor in the speed the device, and operating the device under sufficient reverse bias is essential, and quick estimation in [</a:t>
            </a:r>
            <a:r>
              <a:rPr lang="en-US" dirty="0" smtClean="0">
                <a:effectLst/>
                <a:hlinkClick r:id="rId9"/>
              </a:rPr>
              <a:t>41</a:t>
            </a:r>
            <a:r>
              <a:rPr lang="en-US" dirty="0" smtClean="0">
                <a:effectLst/>
              </a:rPr>
              <a:t>] shows that the transit time of a carrier to cross the intrinsic layer is on the order 0.1 ns. Moreover, to optimize for quantum efficiency without sacrificing speed, it is common practice to design the intrinsic layer thickness to be larger than absorption length given by -1, but not much more [</a:t>
            </a:r>
            <a:r>
              <a:rPr lang="en-US" dirty="0" smtClean="0">
                <a:effectLst/>
                <a:hlinkClick r:id="rId9"/>
              </a:rPr>
              <a:t>41</a:t>
            </a:r>
            <a:r>
              <a:rPr lang="en-US" dirty="0" smtClean="0">
                <a:effectLst/>
              </a:rPr>
              <a:t>]. Further discussion on p-i-n photodiodes can be found in references [</a:t>
            </a:r>
            <a:r>
              <a:rPr lang="en-US" dirty="0" smtClean="0">
                <a:effectLst/>
                <a:hlinkClick r:id="rId10"/>
              </a:rPr>
              <a:t>40</a:t>
            </a:r>
            <a:r>
              <a:rPr lang="en-US" dirty="0" smtClean="0">
                <a:effectLst/>
              </a:rPr>
              <a:t>, </a:t>
            </a:r>
            <a:r>
              <a:rPr lang="en-US" dirty="0" smtClean="0">
                <a:effectLst/>
                <a:hlinkClick r:id="rId9"/>
              </a:rPr>
              <a:t>41</a:t>
            </a:r>
            <a:r>
              <a:rPr lang="en-US" dirty="0" smtClean="0">
                <a:effectLst/>
              </a:rPr>
              <a:t>]. </a:t>
            </a:r>
          </a:p>
          <a:p>
            <a:r>
              <a:rPr lang="en-US" b="1" dirty="0" smtClean="0">
                <a:effectLst/>
              </a:rPr>
              <a:t>Figure 6.</a:t>
            </a:r>
          </a:p>
          <a:p>
            <a:r>
              <a:rPr lang="en-US" dirty="0" smtClean="0">
                <a:effectLst/>
              </a:rPr>
              <a:t>a) Structure, (b) carrier distribution, (c) charge distribution, (d) electric field, and (e) band diagram of P-I-N junction under reverse bias.</a:t>
            </a:r>
            <a:endParaRPr lang="en-US" dirty="0">
              <a:effectLst/>
            </a:endParaRPr>
          </a:p>
        </p:txBody>
      </p:sp>
    </p:spTree>
    <p:extLst>
      <p:ext uri="{BB962C8B-B14F-4D97-AF65-F5344CB8AC3E}">
        <p14:creationId xmlns:p14="http://schemas.microsoft.com/office/powerpoint/2010/main" val="1474596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http://www.textbook-pv.org/figures.html</a:t>
            </a:r>
          </a:p>
          <a:p>
            <a:endParaRPr lang="nl-NL"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58</a:t>
            </a:fld>
            <a:endParaRPr lang="nl-NL"/>
          </a:p>
        </p:txBody>
      </p:sp>
    </p:spTree>
    <p:extLst>
      <p:ext uri="{BB962C8B-B14F-4D97-AF65-F5344CB8AC3E}">
        <p14:creationId xmlns:p14="http://schemas.microsoft.com/office/powerpoint/2010/main" val="888613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http://www.textbook-pv.org/figures.html</a:t>
            </a:r>
          </a:p>
          <a:p>
            <a:endParaRPr lang="nl-NL"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59</a:t>
            </a:fld>
            <a:endParaRPr lang="nl-NL"/>
          </a:p>
        </p:txBody>
      </p:sp>
    </p:spTree>
    <p:extLst>
      <p:ext uri="{BB962C8B-B14F-4D97-AF65-F5344CB8AC3E}">
        <p14:creationId xmlns:p14="http://schemas.microsoft.com/office/powerpoint/2010/main" val="2201121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61</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effectLst/>
              </a:rPr>
              <a:t>https://www.electronics-tutorials.ws/diode/diode_2.html</a:t>
            </a:r>
          </a:p>
          <a:p>
            <a:endParaRPr lang="en-US" dirty="0" smtClean="0">
              <a:effectLst/>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1" charset="0"/>
                <a:ea typeface="ＭＳ Ｐゴシック" pitchFamily="-1" charset="-128"/>
                <a:cs typeface="ＭＳ Ｐゴシック" pitchFamily="-1" charset="-128"/>
              </a:rPr>
              <a:t>A p-i-n junction can be biased at a larger reverse bias before breakdown occurs (when the peak electric field exceeds a critical value,</a:t>
            </a:r>
            <a:r>
              <a:rPr lang="en-US" sz="1200" kern="1200" baseline="0" dirty="0" smtClean="0">
                <a:solidFill>
                  <a:schemeClr val="tx1"/>
                </a:solidFill>
                <a:effectLst/>
                <a:latin typeface="Calibri" pitchFamily="-1" charset="0"/>
                <a:ea typeface="ＭＳ Ｐゴシック" pitchFamily="-1" charset="-128"/>
                <a:cs typeface="ＭＳ Ｐゴシック" pitchFamily="-1" charset="-128"/>
              </a:rPr>
              <a:t> b</a:t>
            </a:r>
            <a:r>
              <a:rPr lang="en-US" sz="1200" kern="1200" dirty="0" smtClean="0">
                <a:solidFill>
                  <a:schemeClr val="tx1"/>
                </a:solidFill>
                <a:effectLst/>
                <a:latin typeface="Calibri" pitchFamily="-1" charset="0"/>
                <a:ea typeface="ＭＳ Ｐゴシック" pitchFamily="-1" charset="-128"/>
                <a:cs typeface="ＭＳ Ｐゴシック" pitchFamily="-1" charset="-128"/>
              </a:rPr>
              <a:t>ecause the maximum electric field in a p-i-n junction</a:t>
            </a:r>
            <a:r>
              <a:rPr lang="en-US" sz="1200" kern="1200" baseline="0" dirty="0" smtClean="0">
                <a:solidFill>
                  <a:schemeClr val="tx1"/>
                </a:solidFill>
                <a:effectLst/>
                <a:latin typeface="Calibri" pitchFamily="-1" charset="0"/>
                <a:ea typeface="ＭＳ Ｐゴシック" pitchFamily="-1" charset="-128"/>
                <a:cs typeface="ＭＳ Ｐゴシック" pitchFamily="-1" charset="-128"/>
              </a:rPr>
              <a:t> </a:t>
            </a:r>
            <a:r>
              <a:rPr lang="en-US" sz="1200" kern="1200" dirty="0" smtClean="0">
                <a:solidFill>
                  <a:schemeClr val="tx1"/>
                </a:solidFill>
                <a:effectLst/>
                <a:latin typeface="Calibri" pitchFamily="-1" charset="0"/>
                <a:ea typeface="ＭＳ Ｐゴシック" pitchFamily="-1" charset="-128"/>
                <a:cs typeface="ＭＳ Ｐゴシック" pitchFamily="-1" charset="-128"/>
              </a:rPr>
              <a:t>is much lower than the peak electric field (&gt;10</a:t>
            </a:r>
            <a:r>
              <a:rPr lang="en-US" sz="1200" kern="1200" baseline="30000" dirty="0" smtClean="0">
                <a:solidFill>
                  <a:schemeClr val="tx1"/>
                </a:solidFill>
                <a:effectLst/>
                <a:latin typeface="Calibri" pitchFamily="-1" charset="0"/>
                <a:ea typeface="ＭＳ Ｐゴシック" pitchFamily="-1" charset="-128"/>
                <a:cs typeface="ＭＳ Ｐゴシック" pitchFamily="-1" charset="-128"/>
              </a:rPr>
              <a:t>5</a:t>
            </a:r>
            <a:r>
              <a:rPr lang="en-US" sz="1200" kern="1200" dirty="0" smtClean="0">
                <a:solidFill>
                  <a:schemeClr val="tx1"/>
                </a:solidFill>
                <a:effectLst/>
                <a:latin typeface="Calibri" pitchFamily="-1" charset="0"/>
                <a:ea typeface="ＭＳ Ｐゴシック" pitchFamily="-1" charset="-128"/>
                <a:cs typeface="ＭＳ Ｐゴシック" pitchFamily="-1" charset="-128"/>
              </a:rPr>
              <a:t> V/cm) in a </a:t>
            </a:r>
            <a:r>
              <a:rPr lang="en-US" sz="1200" kern="1200" dirty="0" err="1" smtClean="0">
                <a:solidFill>
                  <a:schemeClr val="tx1"/>
                </a:solidFill>
                <a:effectLst/>
                <a:latin typeface="Calibri" pitchFamily="-1" charset="0"/>
                <a:ea typeface="ＭＳ Ｐゴシック" pitchFamily="-1" charset="-128"/>
                <a:cs typeface="ＭＳ Ｐゴシック" pitchFamily="-1" charset="-128"/>
              </a:rPr>
              <a:t>pn</a:t>
            </a:r>
            <a:r>
              <a:rPr lang="en-US" sz="1200" kern="1200" dirty="0" smtClean="0">
                <a:solidFill>
                  <a:schemeClr val="tx1"/>
                </a:solidFill>
                <a:effectLst/>
                <a:latin typeface="Calibri" pitchFamily="-1" charset="0"/>
                <a:ea typeface="ＭＳ Ｐゴシック" pitchFamily="-1" charset="-128"/>
                <a:cs typeface="ＭＳ Ｐゴシック" pitchFamily="-1" charset="-128"/>
              </a:rPr>
              <a:t> junction (ref. Problem 1,2). </a:t>
            </a:r>
            <a:r>
              <a:rPr lang="nl-NL" sz="1200" b="0" i="1" kern="1200" dirty="0" smtClean="0">
                <a:solidFill>
                  <a:schemeClr val="tx1"/>
                </a:solidFill>
                <a:effectLst/>
                <a:latin typeface="Calibri" pitchFamily="-1" charset="0"/>
                <a:ea typeface="ＭＳ Ｐゴシック" pitchFamily="-1" charset="-128"/>
                <a:cs typeface="ＭＳ Ｐゴシック" pitchFamily="-1" charset="-128"/>
                <a:hlinkClick r:id="rId3"/>
              </a:rPr>
              <a:t>www-inst.eecs.berkeley.edu/~ee130/sp13/</a:t>
            </a:r>
            <a:r>
              <a:rPr lang="nl-NL" sz="1200" b="0" i="1" kern="1200" dirty="0" err="1" smtClean="0">
                <a:solidFill>
                  <a:schemeClr val="tx1"/>
                </a:solidFill>
                <a:effectLst/>
                <a:latin typeface="Calibri" pitchFamily="-1" charset="0"/>
                <a:ea typeface="ＭＳ Ｐゴシック" pitchFamily="-1" charset="-128"/>
                <a:cs typeface="ＭＳ Ｐゴシック" pitchFamily="-1" charset="-128"/>
                <a:hlinkClick r:id="rId3"/>
              </a:rPr>
              <a:t>homework</a:t>
            </a:r>
            <a:r>
              <a:rPr lang="nl-NL" sz="1200" b="0" i="1" kern="1200" dirty="0" smtClean="0">
                <a:solidFill>
                  <a:schemeClr val="tx1"/>
                </a:solidFill>
                <a:effectLst/>
                <a:latin typeface="Calibri" pitchFamily="-1" charset="0"/>
                <a:ea typeface="ＭＳ Ｐゴシック" pitchFamily="-1" charset="-128"/>
                <a:cs typeface="ＭＳ Ｐゴシック" pitchFamily="-1" charset="-128"/>
                <a:hlinkClick r:id="rId3"/>
              </a:rPr>
              <a:t>/hw5soln.doc</a:t>
            </a:r>
            <a:endParaRPr lang="nl-NL" sz="1200" b="0" kern="1200" dirty="0" smtClean="0">
              <a:solidFill>
                <a:schemeClr val="tx1"/>
              </a:solidFill>
              <a:effectLst/>
              <a:latin typeface="Calibri" pitchFamily="-1" charset="0"/>
              <a:ea typeface="ＭＳ Ｐゴシック" pitchFamily="-1" charset="-128"/>
              <a:cs typeface="ＭＳ Ｐゴシック" pitchFamily="-1" charset="-128"/>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smtClean="0">
              <a:effectLst/>
            </a:endParaRPr>
          </a:p>
          <a:p>
            <a:endParaRPr lang="en-US" dirty="0">
              <a:effectLst/>
            </a:endParaRPr>
          </a:p>
        </p:txBody>
      </p:sp>
    </p:spTree>
    <p:extLst>
      <p:ext uri="{BB962C8B-B14F-4D97-AF65-F5344CB8AC3E}">
        <p14:creationId xmlns:p14="http://schemas.microsoft.com/office/powerpoint/2010/main" val="4101151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62</a:t>
            </a:fld>
            <a:endParaRPr lang="nl-NL"/>
          </a:p>
        </p:txBody>
      </p:sp>
    </p:spTree>
    <p:extLst>
      <p:ext uri="{BB962C8B-B14F-4D97-AF65-F5344CB8AC3E}">
        <p14:creationId xmlns:p14="http://schemas.microsoft.com/office/powerpoint/2010/main" val="105672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63</a:t>
            </a:fld>
            <a:endParaRPr lang="nl-NL">
              <a:solidFill>
                <a:prstClr val="black"/>
              </a:solidFill>
            </a:endParaRPr>
          </a:p>
        </p:txBody>
      </p:sp>
    </p:spTree>
    <p:extLst>
      <p:ext uri="{BB962C8B-B14F-4D97-AF65-F5344CB8AC3E}">
        <p14:creationId xmlns:p14="http://schemas.microsoft.com/office/powerpoint/2010/main" val="4283327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64</a:t>
            </a:fld>
            <a:endParaRPr lang="nl-NL">
              <a:solidFill>
                <a:prstClr val="black"/>
              </a:solidFill>
            </a:endParaRPr>
          </a:p>
        </p:txBody>
      </p:sp>
    </p:spTree>
    <p:extLst>
      <p:ext uri="{BB962C8B-B14F-4D97-AF65-F5344CB8AC3E}">
        <p14:creationId xmlns:p14="http://schemas.microsoft.com/office/powerpoint/2010/main" val="2181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nl-NL" sz="1800" dirty="0" err="1" smtClean="0">
                <a:solidFill>
                  <a:srgbClr val="800000"/>
                </a:solidFill>
              </a:rPr>
              <a:t>Ferminiveau</a:t>
            </a:r>
            <a:r>
              <a:rPr lang="nl-NL" sz="1800" dirty="0" smtClean="0">
                <a:solidFill>
                  <a:srgbClr val="800000"/>
                </a:solidFill>
              </a:rPr>
              <a:t> isolator:  E</a:t>
            </a:r>
            <a:r>
              <a:rPr lang="nl-NL" sz="1800" baseline="-25000" dirty="0" smtClean="0">
                <a:solidFill>
                  <a:srgbClr val="800000"/>
                </a:solidFill>
              </a:rPr>
              <a:t>F</a:t>
            </a:r>
            <a:r>
              <a:rPr lang="nl-NL" sz="1800" dirty="0" smtClean="0">
                <a:solidFill>
                  <a:srgbClr val="800000"/>
                </a:solidFill>
              </a:rPr>
              <a:t>=½ (E</a:t>
            </a:r>
            <a:r>
              <a:rPr lang="nl-NL" sz="1800" baseline="-25000" dirty="0" smtClean="0">
                <a:solidFill>
                  <a:srgbClr val="800000"/>
                </a:solidFill>
              </a:rPr>
              <a:t>C</a:t>
            </a:r>
            <a:r>
              <a:rPr lang="nl-NL" sz="1800" dirty="0" smtClean="0">
                <a:solidFill>
                  <a:srgbClr val="800000"/>
                </a:solidFill>
              </a:rPr>
              <a:t>+E</a:t>
            </a:r>
            <a:r>
              <a:rPr lang="nl-NL" sz="1800" baseline="-25000" dirty="0" smtClean="0">
                <a:solidFill>
                  <a:srgbClr val="800000"/>
                </a:solidFill>
              </a:rPr>
              <a:t>V</a:t>
            </a:r>
            <a:r>
              <a:rPr lang="nl-NL" sz="1800" dirty="0" smtClean="0">
                <a:solidFill>
                  <a:srgbClr val="800000"/>
                </a:solidFill>
              </a:rPr>
              <a:t>)</a:t>
            </a:r>
            <a:r>
              <a:rPr lang="nl-NL" sz="1800" baseline="0" dirty="0" smtClean="0">
                <a:solidFill>
                  <a:srgbClr val="800000"/>
                </a:solidFill>
              </a:rPr>
              <a:t> </a:t>
            </a:r>
            <a:r>
              <a:rPr lang="en-US" dirty="0" smtClean="0"/>
              <a:t>want </a:t>
            </a:r>
            <a:r>
              <a:rPr lang="en-US" dirty="0" err="1" smtClean="0"/>
              <a:t>kans</a:t>
            </a:r>
            <a:r>
              <a:rPr lang="en-US" dirty="0" smtClean="0"/>
              <a:t> op </a:t>
            </a:r>
            <a:r>
              <a:rPr lang="en-US" dirty="0" err="1" smtClean="0"/>
              <a:t>e</a:t>
            </a:r>
            <a:r>
              <a:rPr lang="en-US" dirty="0" smtClean="0"/>
              <a:t>- in </a:t>
            </a:r>
            <a:r>
              <a:rPr lang="en-US" dirty="0" err="1" smtClean="0"/>
              <a:t>geleidingsband</a:t>
            </a:r>
            <a:r>
              <a:rPr lang="en-US" baseline="0" dirty="0" smtClean="0"/>
              <a:t> </a:t>
            </a:r>
            <a:r>
              <a:rPr lang="en-US" baseline="0" dirty="0" err="1" smtClean="0"/>
              <a:t>moet</a:t>
            </a:r>
            <a:r>
              <a:rPr lang="en-US" baseline="0" dirty="0" smtClean="0"/>
              <a:t> even </a:t>
            </a:r>
            <a:r>
              <a:rPr lang="en-US" baseline="0" dirty="0" err="1" smtClean="0"/>
              <a:t>groot</a:t>
            </a:r>
            <a:r>
              <a:rPr lang="en-US" baseline="0" dirty="0" smtClean="0"/>
              <a:t> </a:t>
            </a:r>
            <a:r>
              <a:rPr lang="en-US" baseline="0" dirty="0" err="1" smtClean="0"/>
              <a:t>zijn</a:t>
            </a:r>
            <a:r>
              <a:rPr lang="en-US" baseline="0" dirty="0" smtClean="0"/>
              <a:t> </a:t>
            </a:r>
            <a:r>
              <a:rPr lang="en-US" baseline="0" dirty="0" err="1" smtClean="0"/>
              <a:t>als</a:t>
            </a:r>
            <a:r>
              <a:rPr lang="en-US" baseline="0" dirty="0" smtClean="0"/>
              <a:t> </a:t>
            </a:r>
            <a:r>
              <a:rPr lang="en-US" baseline="0" dirty="0" err="1" smtClean="0"/>
              <a:t>kans</a:t>
            </a:r>
            <a:r>
              <a:rPr lang="en-US" baseline="0" dirty="0" smtClean="0"/>
              <a:t> op gat in </a:t>
            </a:r>
            <a:r>
              <a:rPr lang="en-US" baseline="0" dirty="0" err="1" smtClean="0"/>
              <a:t>valentieband</a:t>
            </a:r>
            <a:r>
              <a:rPr lang="en-US" baseline="0" dirty="0" smtClean="0"/>
              <a:t> (</a:t>
            </a:r>
            <a:r>
              <a:rPr lang="en-US" baseline="0" dirty="0" err="1" smtClean="0"/>
              <a:t>impliceert</a:t>
            </a:r>
            <a:r>
              <a:rPr lang="en-US" baseline="0" dirty="0" smtClean="0"/>
              <a:t> </a:t>
            </a:r>
            <a:r>
              <a:rPr lang="en-US" baseline="0" dirty="0" err="1" smtClean="0"/>
              <a:t>elkaar</a:t>
            </a:r>
            <a:r>
              <a:rPr lang="en-US" baseline="0" dirty="0" smtClean="0"/>
              <a:t>)</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7</a:t>
            </a:fld>
            <a:endParaRPr lang="nl-NL"/>
          </a:p>
        </p:txBody>
      </p:sp>
    </p:spTree>
    <p:extLst>
      <p:ext uri="{BB962C8B-B14F-4D97-AF65-F5344CB8AC3E}">
        <p14:creationId xmlns:p14="http://schemas.microsoft.com/office/powerpoint/2010/main" val="3788046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65</a:t>
            </a:fld>
            <a:endParaRPr lang="nl-NL">
              <a:solidFill>
                <a:prstClr val="black"/>
              </a:solidFill>
            </a:endParaRPr>
          </a:p>
        </p:txBody>
      </p:sp>
    </p:spTree>
    <p:extLst>
      <p:ext uri="{BB962C8B-B14F-4D97-AF65-F5344CB8AC3E}">
        <p14:creationId xmlns:p14="http://schemas.microsoft.com/office/powerpoint/2010/main" val="3933118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66</a:t>
            </a:fld>
            <a:endParaRPr lang="nl-NL">
              <a:solidFill>
                <a:prstClr val="black"/>
              </a:solidFill>
            </a:endParaRPr>
          </a:p>
        </p:txBody>
      </p:sp>
    </p:spTree>
    <p:extLst>
      <p:ext uri="{BB962C8B-B14F-4D97-AF65-F5344CB8AC3E}">
        <p14:creationId xmlns:p14="http://schemas.microsoft.com/office/powerpoint/2010/main" val="4074107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of the quasi 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67</a:t>
            </a:fld>
            <a:endParaRPr lang="nl-NL">
              <a:solidFill>
                <a:prstClr val="black"/>
              </a:solidFill>
            </a:endParaRPr>
          </a:p>
        </p:txBody>
      </p:sp>
    </p:spTree>
    <p:extLst>
      <p:ext uri="{BB962C8B-B14F-4D97-AF65-F5344CB8AC3E}">
        <p14:creationId xmlns:p14="http://schemas.microsoft.com/office/powerpoint/2010/main" val="22860137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The open-circuit voltage </a:t>
            </a:r>
            <a:r>
              <a:rPr lang="en-US" sz="1200" b="0" i="0" u="none" strike="noStrike" kern="1200" baseline="0" dirty="0" err="1" smtClean="0">
                <a:solidFill>
                  <a:schemeClr val="tx1"/>
                </a:solidFill>
                <a:latin typeface="Calibri" pitchFamily="-1" charset="0"/>
                <a:ea typeface="ＭＳ Ｐゴシック" pitchFamily="-1" charset="-128"/>
                <a:cs typeface="ＭＳ Ｐゴシック" pitchFamily="-1" charset="-128"/>
              </a:rPr>
              <a:t>Voc</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 is determined by the separation </a:t>
            </a:r>
            <a:r>
              <a:rPr lang="en-US" sz="1200" b="0" i="0" u="none" strike="noStrike" kern="1200" baseline="0" smtClean="0">
                <a:solidFill>
                  <a:schemeClr val="tx1"/>
                </a:solidFill>
                <a:latin typeface="Calibri" pitchFamily="-1" charset="0"/>
                <a:ea typeface="ＭＳ Ｐゴシック" pitchFamily="-1" charset="-128"/>
                <a:cs typeface="ＭＳ Ｐゴシック" pitchFamily="-1" charset="-128"/>
              </a:rPr>
              <a:t>of the quasi </a:t>
            </a:r>
            <a:r>
              <a:rPr lang="en-US" sz="1200" b="0" i="0" u="none" strike="noStrike" kern="1200" baseline="0" dirty="0" smtClean="0">
                <a:solidFill>
                  <a:schemeClr val="tx1"/>
                </a:solidFill>
                <a:latin typeface="Calibri" pitchFamily="-1" charset="0"/>
                <a:ea typeface="ＭＳ Ｐゴシック" pitchFamily="-1" charset="-128"/>
                <a:cs typeface="ＭＳ Ｐゴシック" pitchFamily="-1" charset="-128"/>
              </a:rPr>
              <a:t>Fermi levels in the n-doped and p-doped regions.</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68</a:t>
            </a:fld>
            <a:endParaRPr lang="nl-NL">
              <a:solidFill>
                <a:prstClr val="black"/>
              </a:solidFill>
            </a:endParaRPr>
          </a:p>
        </p:txBody>
      </p:sp>
    </p:spTree>
    <p:extLst>
      <p:ext uri="{BB962C8B-B14F-4D97-AF65-F5344CB8AC3E}">
        <p14:creationId xmlns:p14="http://schemas.microsoft.com/office/powerpoint/2010/main" val="20369098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69</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dirty="0" smtClean="0">
                <a:effectLst/>
              </a:rPr>
              <a:t>http://www.differencebetween.net/science/physics-science/difference-between-avalanche-breakdown-and-zener-breakdown/</a:t>
            </a:r>
          </a:p>
          <a:p>
            <a:endParaRPr lang="en-US" dirty="0" smtClean="0">
              <a:effectLst/>
            </a:endParaRPr>
          </a:p>
          <a:p>
            <a:r>
              <a:rPr lang="nl-NL" sz="1200" b="0" kern="1200" dirty="0" smtClean="0">
                <a:solidFill>
                  <a:schemeClr val="tx1"/>
                </a:solidFill>
                <a:effectLst/>
                <a:latin typeface="Calibri" pitchFamily="-1" charset="0"/>
                <a:ea typeface="ＭＳ Ｐゴシック" pitchFamily="-1" charset="-128"/>
                <a:cs typeface="ＭＳ Ｐゴシック" pitchFamily="-1" charset="-128"/>
              </a:rPr>
              <a:t>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above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5 V, a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Zener</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diode has a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positive</a:t>
            </a:r>
            <a:r>
              <a:rPr lang="nl-NL" sz="1200" b="1"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b="1"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coefficient</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which</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means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that</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Zener</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voltage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increases</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with</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avalanche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breakdown):</a:t>
            </a:r>
          </a:p>
          <a:p>
            <a:endParaRPr lang="nl-NL" sz="1200" b="0" kern="1200" dirty="0" smtClean="0">
              <a:solidFill>
                <a:schemeClr val="tx1"/>
              </a:solidFill>
              <a:effectLst/>
              <a:latin typeface="Calibri" pitchFamily="-1" charset="0"/>
              <a:ea typeface="ＭＳ Ｐゴシック" pitchFamily="-1" charset="-128"/>
              <a:cs typeface="ＭＳ Ｐゴシック" pitchFamily="-1" charset="-128"/>
            </a:endParaRPr>
          </a:p>
          <a:p>
            <a:r>
              <a:rPr lang="nl-NL" sz="1200" b="0" kern="1200" dirty="0" smtClean="0">
                <a:solidFill>
                  <a:schemeClr val="tx1"/>
                </a:solidFill>
                <a:effectLst/>
                <a:latin typeface="Calibri" pitchFamily="-1" charset="0"/>
                <a:ea typeface="ＭＳ Ｐゴシック" pitchFamily="-1" charset="-128"/>
                <a:cs typeface="ＭＳ Ｐゴシック" pitchFamily="-1" charset="-128"/>
              </a:rPr>
              <a:t> At below 5 V,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it</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shows a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negative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b="1"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coefficient</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Zener</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voltage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decreases</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as </a:t>
            </a:r>
            <a:r>
              <a:rPr lang="nl-NL" sz="1200" b="1" kern="1200" dirty="0" err="1" smtClean="0">
                <a:solidFill>
                  <a:schemeClr val="tx1"/>
                </a:solidFill>
                <a:effectLst/>
                <a:latin typeface="Calibri" pitchFamily="-1" charset="0"/>
                <a:ea typeface="ＭＳ Ｐゴシック" pitchFamily="-1" charset="-128"/>
                <a:cs typeface="ＭＳ Ｐゴシック" pitchFamily="-1" charset="-128"/>
              </a:rPr>
              <a:t>temperature</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rises</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a:t>
            </a:r>
            <a:r>
              <a:rPr lang="nl-NL" sz="1200" b="0" kern="1200" dirty="0" err="1" smtClean="0">
                <a:solidFill>
                  <a:schemeClr val="tx1"/>
                </a:solidFill>
                <a:effectLst/>
                <a:latin typeface="Calibri" pitchFamily="-1" charset="0"/>
                <a:ea typeface="ＭＳ Ｐゴシック" pitchFamily="-1" charset="-128"/>
                <a:cs typeface="ＭＳ Ｐゴシック" pitchFamily="-1" charset="-128"/>
              </a:rPr>
              <a:t>Zener</a:t>
            </a:r>
            <a:r>
              <a:rPr lang="nl-NL" sz="1200" b="0" kern="1200" dirty="0" smtClean="0">
                <a:solidFill>
                  <a:schemeClr val="tx1"/>
                </a:solidFill>
                <a:effectLst/>
                <a:latin typeface="Calibri" pitchFamily="-1" charset="0"/>
                <a:ea typeface="ＭＳ Ｐゴシック" pitchFamily="-1" charset="-128"/>
                <a:cs typeface="ＭＳ Ｐゴシック" pitchFamily="-1" charset="-128"/>
              </a:rPr>
              <a:t> breakdown):</a:t>
            </a:r>
          </a:p>
          <a:p>
            <a:r>
              <a:rPr lang="en-US" dirty="0" smtClean="0">
                <a:effectLst/>
              </a:rPr>
              <a:t>as the temperature increases the thermal vibration increases and the mean free path decreases. In this free path the primary electrons or holes get accelerated strongly enough to knock out electrons from the valence band to the conduction band. Since the path length gets smaller, then the electrons or holes will need larger electric field to acquire kinetic energy equal or greater then the energy gap. To increase the electric field one has to increase the voltage. Hence, the breakdown voltage increases with the temperature increase.</a:t>
            </a:r>
            <a:endParaRPr lang="en-US" dirty="0">
              <a:effectLst/>
            </a:endParaRPr>
          </a:p>
        </p:txBody>
      </p:sp>
    </p:spTree>
    <p:extLst>
      <p:ext uri="{BB962C8B-B14F-4D97-AF65-F5344CB8AC3E}">
        <p14:creationId xmlns:p14="http://schemas.microsoft.com/office/powerpoint/2010/main" val="2727403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70</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r>
              <a:rPr lang="en-US" b="1" dirty="0" smtClean="0">
                <a:effectLst/>
              </a:rPr>
              <a:t>https://www.intechopen.com/books/photodiodes-world-activities-in-2011/cmos-photodetectors</a:t>
            </a:r>
          </a:p>
          <a:p>
            <a:endParaRPr lang="en-US" b="1" dirty="0" smtClean="0">
              <a:effectLst/>
            </a:endParaRPr>
          </a:p>
          <a:p>
            <a:r>
              <a:rPr lang="en-US" b="1" dirty="0" smtClean="0">
                <a:effectLst/>
              </a:rPr>
              <a:t>Avalanche photodiode</a:t>
            </a:r>
          </a:p>
          <a:p>
            <a:r>
              <a:rPr lang="en-US" dirty="0" smtClean="0">
                <a:effectLst/>
              </a:rPr>
              <a:t>The avalanche photodiode (APD) is the solid state equivalent of a photomultiplier tube. Its main application is for detection of weak optical signal such as single photon events. The APD exploits the impact ionization of carriers by </a:t>
            </a:r>
            <a:r>
              <a:rPr lang="en-US" dirty="0" err="1" smtClean="0">
                <a:effectLst/>
              </a:rPr>
              <a:t>photogenerated</a:t>
            </a:r>
            <a:r>
              <a:rPr lang="en-US" dirty="0" smtClean="0">
                <a:effectLst/>
              </a:rPr>
              <a:t> carriers under extremely high reverse bias. During its operation, carriers that trigger impact ionization and the carriers that are generated by impact ionization continue to drift to cause more impact ionization events to occur. The result is a cascade of impact ionization events that produces an avalanche effect to amplify the </a:t>
            </a:r>
            <a:r>
              <a:rPr lang="en-US" dirty="0" err="1" smtClean="0">
                <a:effectLst/>
              </a:rPr>
              <a:t>photogenerated</a:t>
            </a:r>
            <a:r>
              <a:rPr lang="en-US" dirty="0" smtClean="0">
                <a:effectLst/>
              </a:rPr>
              <a:t> current. The amplification of the current is given by a multiplication factor, M = </a:t>
            </a:r>
            <a:r>
              <a:rPr lang="en-US" dirty="0" err="1" smtClean="0">
                <a:effectLst/>
              </a:rPr>
              <a:t>I</a:t>
            </a:r>
            <a:r>
              <a:rPr lang="en-US" baseline="-25000" dirty="0" err="1" smtClean="0">
                <a:effectLst/>
              </a:rPr>
              <a:t>mph</a:t>
            </a:r>
            <a:r>
              <a:rPr lang="en-US" dirty="0" smtClean="0">
                <a:effectLst/>
              </a:rPr>
              <a:t> / </a:t>
            </a:r>
            <a:r>
              <a:rPr lang="en-US" dirty="0" err="1" smtClean="0">
                <a:effectLst/>
              </a:rPr>
              <a:t>I</a:t>
            </a:r>
            <a:r>
              <a:rPr lang="en-US" baseline="-25000" dirty="0" err="1" smtClean="0">
                <a:effectLst/>
              </a:rPr>
              <a:t>ph</a:t>
            </a:r>
            <a:r>
              <a:rPr lang="en-US" dirty="0" smtClean="0">
                <a:effectLst/>
              </a:rPr>
              <a:t>. It is fundamentally related to the ionization coefficients of the carrier by the follow Equation,</a:t>
            </a:r>
          </a:p>
          <a:p>
            <a:r>
              <a:rPr lang="en-US" sz="1200" i="0" kern="1200" dirty="0" smtClean="0">
                <a:solidFill>
                  <a:schemeClr val="tx1"/>
                </a:solidFill>
                <a:effectLst/>
                <a:latin typeface="Calibri" pitchFamily="-1" charset="0"/>
                <a:ea typeface="ＭＳ Ｐゴシック" pitchFamily="-1" charset="-128"/>
                <a:cs typeface="ＭＳ Ｐゴシック" pitchFamily="-1" charset="-128"/>
              </a:rPr>
              <a:t>1−1</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M</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 0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W</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b="0" i="1" kern="1200" dirty="0" smtClean="0">
                <a:solidFill>
                  <a:schemeClr val="tx1"/>
                </a:solidFill>
                <a:effectLst/>
                <a:latin typeface="Calibri" pitchFamily="-1" charset="0"/>
                <a:ea typeface="ＭＳ Ｐゴシック" pitchFamily="-1" charset="-128"/>
                <a:cs typeface="ＭＳ Ｐゴシック" pitchFamily="-1" charset="-128"/>
              </a:rPr>
              <a:t>Ϗ</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n</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err="1" smtClean="0">
                <a:solidFill>
                  <a:schemeClr val="tx1"/>
                </a:solidFill>
                <a:effectLst/>
                <a:latin typeface="Calibri" pitchFamily="-1" charset="0"/>
                <a:ea typeface="ＭＳ Ｐゴシック" pitchFamily="-1" charset="-128"/>
                <a:cs typeface="ＭＳ Ｐゴシック" pitchFamily="-1" charset="-128"/>
              </a:rPr>
              <a:t>exp</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x</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W</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b="0" i="1" kern="1200" dirty="0" smtClean="0">
                <a:solidFill>
                  <a:schemeClr val="tx1"/>
                </a:solidFill>
                <a:effectLst/>
                <a:latin typeface="Calibri" pitchFamily="-1" charset="0"/>
                <a:ea typeface="ＭＳ Ｐゴシック" pitchFamily="-1" charset="-128"/>
                <a:cs typeface="ＭＳ Ｐゴシック" pitchFamily="-1" charset="-128"/>
              </a:rPr>
              <a:t>Ϗ</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n</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b="0" i="1" kern="1200" dirty="0" smtClean="0">
                <a:solidFill>
                  <a:schemeClr val="tx1"/>
                </a:solidFill>
                <a:effectLst/>
                <a:latin typeface="Calibri" pitchFamily="-1" charset="0"/>
                <a:ea typeface="ＭＳ Ｐゴシック" pitchFamily="-1" charset="-128"/>
                <a:cs typeface="ＭＳ Ｐゴシック" pitchFamily="-1" charset="-128"/>
              </a:rPr>
              <a:t>Ϗ</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p</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dx</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dx</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1-1M=∪0WϏnexp-∪</a:t>
            </a:r>
            <a:r>
              <a:rPr lang="en-US" sz="1200" i="0" kern="1200" dirty="0" err="1" smtClean="0">
                <a:solidFill>
                  <a:schemeClr val="tx1"/>
                </a:solidFill>
                <a:effectLst/>
                <a:latin typeface="Calibri" pitchFamily="-1" charset="0"/>
                <a:ea typeface="ＭＳ Ｐゴシック" pitchFamily="-1" charset="-128"/>
                <a:cs typeface="ＭＳ Ｐゴシック" pitchFamily="-1" charset="-128"/>
              </a:rPr>
              <a:t>xWϏn</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-Ϗ</a:t>
            </a:r>
            <a:r>
              <a:rPr lang="en-US" sz="1200" i="0" kern="1200" dirty="0" err="1" smtClean="0">
                <a:solidFill>
                  <a:schemeClr val="tx1"/>
                </a:solidFill>
                <a:effectLst/>
                <a:latin typeface="Calibri" pitchFamily="-1" charset="0"/>
                <a:ea typeface="ＭＳ Ｐゴシック" pitchFamily="-1" charset="-128"/>
                <a:cs typeface="ＭＳ Ｐゴシック" pitchFamily="-1" charset="-128"/>
              </a:rPr>
              <a:t>pdx'dx</a:t>
            </a:r>
            <a:r>
              <a:rPr lang="en-US" dirty="0" smtClean="0">
                <a:effectLst/>
              </a:rPr>
              <a:t> </a:t>
            </a:r>
          </a:p>
          <a:p>
            <a:r>
              <a:rPr lang="en-US" dirty="0" smtClean="0">
                <a:effectLst/>
              </a:rPr>
              <a:t>(15)</a:t>
            </a:r>
            <a:r>
              <a:rPr lang="en-US" dirty="0" err="1" smtClean="0">
                <a:effectLst/>
                <a:hlinkClick r:id="rId3"/>
              </a:rPr>
              <a:t>Options</a:t>
            </a:r>
            <a:r>
              <a:rPr lang="en-US" dirty="0" err="1" smtClean="0">
                <a:effectLst/>
                <a:hlinkClick r:id="rId4"/>
              </a:rPr>
              <a:t>View</a:t>
            </a:r>
            <a:r>
              <a:rPr lang="en-US" dirty="0" smtClean="0">
                <a:effectLst/>
                <a:hlinkClick r:id="rId4"/>
              </a:rPr>
              <a:t> Equation</a:t>
            </a:r>
            <a:endParaRPr lang="en-US" dirty="0" smtClean="0">
              <a:effectLst/>
            </a:endParaRPr>
          </a:p>
          <a:p>
            <a:r>
              <a:rPr lang="en-US" dirty="0" smtClean="0">
                <a:effectLst/>
                <a:hlinkClick r:id="rId5"/>
              </a:rPr>
              <a:t>Bookmark</a:t>
            </a:r>
            <a:endParaRPr lang="en-US" dirty="0" smtClean="0">
              <a:effectLst/>
            </a:endParaRPr>
          </a:p>
          <a:p>
            <a:r>
              <a:rPr lang="en-US" dirty="0" err="1" smtClean="0">
                <a:effectLst/>
              </a:rPr>
              <a:t>where,</a:t>
            </a:r>
            <a:r>
              <a:rPr lang="en-US" i="1" baseline="-25000" dirty="0" err="1" smtClean="0">
                <a:effectLst/>
              </a:rPr>
              <a:t>n</a:t>
            </a:r>
            <a:r>
              <a:rPr lang="en-US" dirty="0" smtClean="0">
                <a:effectLst/>
              </a:rPr>
              <a:t> and </a:t>
            </a:r>
            <a:r>
              <a:rPr lang="en-US" i="1" baseline="-25000" dirty="0" smtClean="0">
                <a:effectLst/>
              </a:rPr>
              <a:t>p</a:t>
            </a:r>
            <a:r>
              <a:rPr lang="en-US" dirty="0" smtClean="0">
                <a:effectLst/>
              </a:rPr>
              <a:t> are the ionization coefficients of the electrons and holes respectively [</a:t>
            </a:r>
            <a:r>
              <a:rPr lang="en-US" dirty="0" smtClean="0">
                <a:effectLst/>
                <a:hlinkClick r:id="rId6"/>
              </a:rPr>
              <a:t>48</a:t>
            </a:r>
            <a:r>
              <a:rPr lang="en-US" dirty="0" smtClean="0">
                <a:effectLst/>
              </a:rPr>
              <a:t>]. Empirically, it can be approximated by,</a:t>
            </a:r>
          </a:p>
          <a:p>
            <a:r>
              <a:rPr lang="en-US" sz="1200" i="0" kern="1200" dirty="0" smtClean="0">
                <a:solidFill>
                  <a:schemeClr val="tx1"/>
                </a:solidFill>
                <a:effectLst/>
                <a:latin typeface="Calibri" pitchFamily="-1" charset="0"/>
                <a:ea typeface="ＭＳ Ｐゴシック" pitchFamily="-1" charset="-128"/>
                <a:cs typeface="ＭＳ Ｐゴシック" pitchFamily="-1" charset="-128"/>
              </a:rPr>
              <a:t>M=11−(VV BD  ) n   M=11-VVBDn</a:t>
            </a:r>
            <a:r>
              <a:rPr lang="en-US" dirty="0" smtClean="0">
                <a:effectLst/>
              </a:rPr>
              <a:t> </a:t>
            </a:r>
          </a:p>
          <a:p>
            <a:r>
              <a:rPr lang="en-US" dirty="0" smtClean="0">
                <a:effectLst/>
              </a:rPr>
              <a:t>(16)</a:t>
            </a:r>
            <a:r>
              <a:rPr lang="en-US" dirty="0" err="1" smtClean="0">
                <a:effectLst/>
                <a:hlinkClick r:id="rId7"/>
              </a:rPr>
              <a:t>Options</a:t>
            </a:r>
            <a:r>
              <a:rPr lang="en-US" dirty="0" err="1" smtClean="0">
                <a:effectLst/>
                <a:hlinkClick r:id="rId8"/>
              </a:rPr>
              <a:t>View</a:t>
            </a:r>
            <a:r>
              <a:rPr lang="en-US" dirty="0" smtClean="0">
                <a:effectLst/>
                <a:hlinkClick r:id="rId8"/>
              </a:rPr>
              <a:t> Equation</a:t>
            </a:r>
            <a:endParaRPr lang="en-US" dirty="0" smtClean="0">
              <a:effectLst/>
            </a:endParaRPr>
          </a:p>
          <a:p>
            <a:r>
              <a:rPr lang="en-US" dirty="0" smtClean="0">
                <a:effectLst/>
                <a:hlinkClick r:id="rId9"/>
              </a:rPr>
              <a:t>Bookmark</a:t>
            </a:r>
            <a:endParaRPr lang="en-US" dirty="0" smtClean="0">
              <a:effectLst/>
            </a:endParaRPr>
          </a:p>
          <a:p>
            <a:r>
              <a:rPr lang="en-US" dirty="0" smtClean="0">
                <a:effectLst/>
              </a:rPr>
              <a:t>where, n is material dependent parameter [</a:t>
            </a:r>
            <a:r>
              <a:rPr lang="en-US" dirty="0" smtClean="0">
                <a:effectLst/>
                <a:hlinkClick r:id="rId10"/>
              </a:rPr>
              <a:t>49</a:t>
            </a:r>
            <a:r>
              <a:rPr lang="en-US" dirty="0" smtClean="0">
                <a:effectLst/>
              </a:rPr>
              <a:t>]. When taking the dark current into account, it becomes</a:t>
            </a:r>
          </a:p>
          <a:p>
            <a:r>
              <a:rPr lang="en-US" sz="1200" i="1" kern="1200" dirty="0" smtClean="0">
                <a:solidFill>
                  <a:schemeClr val="tx1"/>
                </a:solidFill>
                <a:effectLst/>
                <a:latin typeface="Calibri" pitchFamily="-1" charset="0"/>
                <a:ea typeface="ＭＳ Ｐゴシック" pitchFamily="-1" charset="-128"/>
                <a:cs typeface="ＭＳ Ｐゴシック" pitchFamily="-1" charset="-128"/>
              </a:rPr>
              <a:t>M</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=11−(</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V</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IR</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V</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BD  ) </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n</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M=11-V-IR'VBDn</a:t>
            </a:r>
            <a:r>
              <a:rPr lang="en-US" dirty="0" smtClean="0">
                <a:effectLst/>
              </a:rPr>
              <a:t> </a:t>
            </a:r>
          </a:p>
          <a:p>
            <a:r>
              <a:rPr lang="en-US" dirty="0" smtClean="0">
                <a:effectLst/>
              </a:rPr>
              <a:t>(17)</a:t>
            </a:r>
            <a:r>
              <a:rPr lang="en-US" dirty="0" err="1" smtClean="0">
                <a:effectLst/>
                <a:hlinkClick r:id="rId11"/>
              </a:rPr>
              <a:t>Options</a:t>
            </a:r>
            <a:r>
              <a:rPr lang="en-US" dirty="0" err="1" smtClean="0">
                <a:effectLst/>
                <a:hlinkClick r:id="rId12"/>
              </a:rPr>
              <a:t>View</a:t>
            </a:r>
            <a:r>
              <a:rPr lang="en-US" dirty="0" smtClean="0">
                <a:effectLst/>
                <a:hlinkClick r:id="rId12"/>
              </a:rPr>
              <a:t> Equation</a:t>
            </a:r>
            <a:endParaRPr lang="en-US" dirty="0" smtClean="0">
              <a:effectLst/>
            </a:endParaRPr>
          </a:p>
          <a:p>
            <a:r>
              <a:rPr lang="en-US" dirty="0" smtClean="0">
                <a:effectLst/>
                <a:hlinkClick r:id="rId13"/>
              </a:rPr>
              <a:t>Bookmark</a:t>
            </a:r>
            <a:endParaRPr lang="en-US" dirty="0" smtClean="0">
              <a:effectLst/>
            </a:endParaRPr>
          </a:p>
          <a:p>
            <a:r>
              <a:rPr lang="en-US" dirty="0" err="1" smtClean="0">
                <a:effectLst/>
              </a:rPr>
              <a:t>where,I</a:t>
            </a:r>
            <a:r>
              <a:rPr lang="en-US" dirty="0" smtClean="0">
                <a:effectLst/>
              </a:rPr>
              <a:t> is the total current following through the APD, and R’ is the differential resistance observed in junction breakdown [</a:t>
            </a:r>
            <a:r>
              <a:rPr lang="en-US" dirty="0" smtClean="0">
                <a:effectLst/>
                <a:hlinkClick r:id="rId14"/>
              </a:rPr>
              <a:t>50</a:t>
            </a:r>
            <a:r>
              <a:rPr lang="en-US" dirty="0" smtClean="0">
                <a:effectLst/>
              </a:rPr>
              <a:t>]. Because the random nature of impact ionization, APD suffers from another form of statistical noise call excessive noise [</a:t>
            </a:r>
            <a:r>
              <a:rPr lang="en-US" dirty="0" smtClean="0">
                <a:effectLst/>
                <a:hlinkClick r:id="rId15"/>
              </a:rPr>
              <a:t>41</a:t>
            </a:r>
            <a:r>
              <a:rPr lang="en-US" dirty="0" smtClean="0">
                <a:effectLst/>
              </a:rPr>
              <a:t>]. It is given by,</a:t>
            </a:r>
          </a:p>
          <a:p>
            <a:r>
              <a:rPr lang="en-US" sz="1200" i="1" kern="1200" dirty="0" smtClean="0">
                <a:solidFill>
                  <a:schemeClr val="tx1"/>
                </a:solidFill>
                <a:effectLst/>
                <a:latin typeface="Calibri" pitchFamily="-1" charset="0"/>
                <a:ea typeface="ＭＳ Ｐゴシック" pitchFamily="-1" charset="-128"/>
                <a:cs typeface="ＭＳ Ｐゴシック" pitchFamily="-1" charset="-128"/>
              </a:rPr>
              <a:t>F</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M</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[1−(1−</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k</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M</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−1</a:t>
            </a:r>
            <a:r>
              <a:rPr lang="en-US" sz="1200" i="1" kern="1200" dirty="0" smtClean="0">
                <a:solidFill>
                  <a:schemeClr val="tx1"/>
                </a:solidFill>
                <a:effectLst/>
                <a:latin typeface="Calibri" pitchFamily="-1" charset="0"/>
                <a:ea typeface="ＭＳ Ｐゴシック" pitchFamily="-1" charset="-128"/>
                <a:cs typeface="ＭＳ Ｐゴシック" pitchFamily="-1" charset="-128"/>
              </a:rPr>
              <a:t>M</a:t>
            </a:r>
            <a:r>
              <a:rPr lang="en-US" sz="1200" i="0" kern="1200" dirty="0" smtClean="0">
                <a:solidFill>
                  <a:schemeClr val="tx1"/>
                </a:solidFill>
                <a:effectLst/>
                <a:latin typeface="Calibri" pitchFamily="-1" charset="0"/>
                <a:ea typeface="ＭＳ Ｐゴシック" pitchFamily="-1" charset="-128"/>
                <a:cs typeface="ＭＳ Ｐゴシック" pitchFamily="-1" charset="-128"/>
              </a:rPr>
              <a:t> ) 2 ] F=M1-1-kM-1M2</a:t>
            </a:r>
            <a:r>
              <a:rPr lang="en-US" dirty="0" smtClean="0">
                <a:effectLst/>
              </a:rPr>
              <a:t> </a:t>
            </a:r>
          </a:p>
          <a:p>
            <a:r>
              <a:rPr lang="en-US" dirty="0" smtClean="0">
                <a:effectLst/>
              </a:rPr>
              <a:t>(18)</a:t>
            </a:r>
            <a:r>
              <a:rPr lang="en-US" dirty="0" err="1" smtClean="0">
                <a:effectLst/>
                <a:hlinkClick r:id="rId16"/>
              </a:rPr>
              <a:t>Options</a:t>
            </a:r>
            <a:r>
              <a:rPr lang="en-US" dirty="0" err="1" smtClean="0">
                <a:effectLst/>
                <a:hlinkClick r:id="rId17"/>
              </a:rPr>
              <a:t>View</a:t>
            </a:r>
            <a:r>
              <a:rPr lang="en-US" dirty="0" smtClean="0">
                <a:effectLst/>
                <a:hlinkClick r:id="rId17"/>
              </a:rPr>
              <a:t> Equation</a:t>
            </a:r>
            <a:endParaRPr lang="en-US" dirty="0" smtClean="0">
              <a:effectLst/>
            </a:endParaRPr>
          </a:p>
          <a:p>
            <a:r>
              <a:rPr lang="en-US" dirty="0" smtClean="0">
                <a:effectLst/>
                <a:hlinkClick r:id="rId18"/>
              </a:rPr>
              <a:t>Bookmark</a:t>
            </a:r>
            <a:endParaRPr lang="en-US" dirty="0" smtClean="0">
              <a:effectLst/>
            </a:endParaRPr>
          </a:p>
          <a:p>
            <a:r>
              <a:rPr lang="en-US" dirty="0" smtClean="0">
                <a:effectLst/>
              </a:rPr>
              <a:t>where, k is the ratio </a:t>
            </a:r>
            <a:r>
              <a:rPr lang="en-US" i="1" baseline="-25000" dirty="0" smtClean="0">
                <a:effectLst/>
              </a:rPr>
              <a:t>n</a:t>
            </a:r>
            <a:r>
              <a:rPr lang="en-US" dirty="0" smtClean="0">
                <a:effectLst/>
              </a:rPr>
              <a:t>/</a:t>
            </a:r>
            <a:r>
              <a:rPr lang="en-US" i="1" baseline="-25000" dirty="0" smtClean="0">
                <a:effectLst/>
              </a:rPr>
              <a:t>p</a:t>
            </a:r>
            <a:r>
              <a:rPr lang="en-US" dirty="0" smtClean="0">
                <a:effectLst/>
              </a:rPr>
              <a:t>.</a:t>
            </a:r>
          </a:p>
          <a:p>
            <a:r>
              <a:rPr lang="en-US" dirty="0" smtClean="0">
                <a:effectLst/>
              </a:rPr>
              <a:t>An APD can also be operated in Geiger mode under reverse bias beyond the breakdown voltage. In this case, an electron-hole pair generated by a single photon will trigger the avalanche effect that generates a large current signal. Therefore, photon counting (like particle counting with a Geiger counter) can be achieved in Geiger mode. An APD that can operate in Geiger mode is also known as a single photon avalanche diode (SPAD).</a:t>
            </a:r>
          </a:p>
          <a:p>
            <a:r>
              <a:rPr lang="en-US" b="1" dirty="0" smtClean="0">
                <a:effectLst/>
              </a:rPr>
              <a:t>Figure 7.</a:t>
            </a:r>
          </a:p>
          <a:p>
            <a:r>
              <a:rPr lang="en-US" dirty="0" smtClean="0">
                <a:effectLst/>
              </a:rPr>
              <a:t>The cross-section of a SPAD CMOS sensor [</a:t>
            </a:r>
            <a:r>
              <a:rPr lang="en-US" dirty="0" smtClean="0">
                <a:effectLst/>
                <a:hlinkClick r:id="rId19"/>
              </a:rPr>
              <a:t>51</a:t>
            </a:r>
            <a:r>
              <a:rPr lang="en-US" dirty="0" smtClean="0">
                <a:effectLst/>
              </a:rPr>
              <a:t>] showing the guard ring surrounding the active region.</a:t>
            </a:r>
          </a:p>
          <a:p>
            <a:r>
              <a:rPr lang="en-US" dirty="0" smtClean="0">
                <a:effectLst/>
              </a:rPr>
              <a:t>Because APDs operate in or near the breakdown region, a physical feature known as a guard ring around the active region is used prevent surface breakdown, as shown in Figure </a:t>
            </a:r>
            <a:r>
              <a:rPr lang="en-US" dirty="0" smtClean="0">
                <a:effectLst/>
                <a:hlinkClick r:id="rId20"/>
              </a:rPr>
              <a:t>7</a:t>
            </a:r>
            <a:r>
              <a:rPr lang="en-US" dirty="0" smtClean="0">
                <a:effectLst/>
              </a:rPr>
              <a:t>. Moreover, the high reverse bias voltage required to produce the avalanche effect had hindered the incorporation of CMOS technology with APD. In 2000, </a:t>
            </a:r>
            <a:r>
              <a:rPr lang="en-US" dirty="0" err="1" smtClean="0">
                <a:effectLst/>
              </a:rPr>
              <a:t>Biber</a:t>
            </a:r>
            <a:r>
              <a:rPr lang="en-US" dirty="0" smtClean="0">
                <a:effectLst/>
              </a:rPr>
              <a:t> et al. at Centre Suisse </a:t>
            </a:r>
            <a:r>
              <a:rPr lang="en-US" dirty="0" err="1" smtClean="0">
                <a:effectLst/>
              </a:rPr>
              <a:t>d’Electronique</a:t>
            </a:r>
            <a:r>
              <a:rPr lang="en-US" dirty="0" smtClean="0">
                <a:effectLst/>
              </a:rPr>
              <a:t> et de </a:t>
            </a:r>
            <a:r>
              <a:rPr lang="en-US" dirty="0" err="1" smtClean="0">
                <a:effectLst/>
              </a:rPr>
              <a:t>Microtechnique</a:t>
            </a:r>
            <a:r>
              <a:rPr lang="en-US" dirty="0" smtClean="0">
                <a:effectLst/>
              </a:rPr>
              <a:t> (CSEM) produced a 1224 pixel APD fabricated in standard </a:t>
            </a:r>
            <a:r>
              <a:rPr lang="en-US" dirty="0" err="1" smtClean="0">
                <a:effectLst/>
              </a:rPr>
              <a:t>BiCMOS</a:t>
            </a:r>
            <a:r>
              <a:rPr lang="en-US" dirty="0" smtClean="0">
                <a:effectLst/>
              </a:rPr>
              <a:t> technology [</a:t>
            </a:r>
            <a:r>
              <a:rPr lang="en-US" dirty="0" smtClean="0">
                <a:effectLst/>
                <a:hlinkClick r:id="rId21"/>
              </a:rPr>
              <a:t>52</a:t>
            </a:r>
            <a:r>
              <a:rPr lang="en-US" dirty="0" smtClean="0">
                <a:effectLst/>
              </a:rPr>
              <a:t>, </a:t>
            </a:r>
            <a:r>
              <a:rPr lang="en-US" dirty="0" smtClean="0">
                <a:effectLst/>
                <a:hlinkClick r:id="rId22"/>
              </a:rPr>
              <a:t>53</a:t>
            </a:r>
            <a:r>
              <a:rPr lang="en-US" dirty="0" smtClean="0">
                <a:effectLst/>
              </a:rPr>
              <a:t>]. Since that pioneering work, there has been a steady growth in the development of CMOS APD [</a:t>
            </a:r>
            <a:r>
              <a:rPr lang="en-US" dirty="0" smtClean="0">
                <a:effectLst/>
                <a:hlinkClick r:id="rId23"/>
              </a:rPr>
              <a:t>54</a:t>
            </a:r>
            <a:r>
              <a:rPr lang="en-US" dirty="0" smtClean="0">
                <a:effectLst/>
              </a:rPr>
              <a:t>-</a:t>
            </a:r>
            <a:r>
              <a:rPr lang="en-US" dirty="0" smtClean="0">
                <a:effectLst/>
                <a:hlinkClick r:id="rId24"/>
              </a:rPr>
              <a:t>56</a:t>
            </a:r>
            <a:r>
              <a:rPr lang="en-US" dirty="0" smtClean="0">
                <a:effectLst/>
              </a:rPr>
              <a:t>] and CMOS SPAD [</a:t>
            </a:r>
            <a:r>
              <a:rPr lang="en-US" dirty="0" smtClean="0">
                <a:effectLst/>
                <a:hlinkClick r:id="rId19"/>
              </a:rPr>
              <a:t>51</a:t>
            </a:r>
            <a:r>
              <a:rPr lang="en-US" dirty="0" smtClean="0">
                <a:effectLst/>
              </a:rPr>
              <a:t>, </a:t>
            </a:r>
            <a:r>
              <a:rPr lang="en-US" dirty="0" smtClean="0">
                <a:effectLst/>
                <a:hlinkClick r:id="rId25"/>
              </a:rPr>
              <a:t>57</a:t>
            </a:r>
            <a:r>
              <a:rPr lang="en-US" dirty="0" smtClean="0">
                <a:effectLst/>
              </a:rPr>
              <a:t>-</a:t>
            </a:r>
            <a:r>
              <a:rPr lang="en-US" dirty="0" smtClean="0">
                <a:effectLst/>
                <a:hlinkClick r:id="rId26"/>
              </a:rPr>
              <a:t>61</a:t>
            </a:r>
            <a:r>
              <a:rPr lang="en-US" dirty="0" smtClean="0">
                <a:effectLst/>
              </a:rPr>
              <a:t>] for application such as fluorescence sensing [</a:t>
            </a:r>
            <a:r>
              <a:rPr lang="en-US" dirty="0" smtClean="0">
                <a:effectLst/>
                <a:hlinkClick r:id="rId19"/>
              </a:rPr>
              <a:t>51</a:t>
            </a:r>
            <a:r>
              <a:rPr lang="en-US" dirty="0" smtClean="0">
                <a:effectLst/>
              </a:rPr>
              <a:t>, </a:t>
            </a:r>
            <a:r>
              <a:rPr lang="en-US" dirty="0" smtClean="0">
                <a:effectLst/>
                <a:hlinkClick r:id="rId27"/>
              </a:rPr>
              <a:t>62</a:t>
            </a:r>
            <a:r>
              <a:rPr lang="en-US" dirty="0" smtClean="0">
                <a:effectLst/>
              </a:rPr>
              <a:t>, </a:t>
            </a:r>
            <a:r>
              <a:rPr lang="en-US" dirty="0" smtClean="0">
                <a:effectLst/>
                <a:hlinkClick r:id="rId28"/>
              </a:rPr>
              <a:t>63</a:t>
            </a:r>
            <a:r>
              <a:rPr lang="en-US" dirty="0" smtClean="0">
                <a:effectLst/>
              </a:rPr>
              <a:t>] and particle detection [</a:t>
            </a:r>
            <a:r>
              <a:rPr lang="en-US" dirty="0" smtClean="0">
                <a:effectLst/>
                <a:hlinkClick r:id="rId29"/>
              </a:rPr>
              <a:t>64</a:t>
            </a:r>
            <a:r>
              <a:rPr lang="en-US" dirty="0" smtClean="0">
                <a:effectLst/>
              </a:rPr>
              <a:t>].</a:t>
            </a:r>
            <a:endParaRPr lang="en-US" dirty="0">
              <a:effectLst/>
            </a:endParaRPr>
          </a:p>
        </p:txBody>
      </p:sp>
    </p:spTree>
    <p:extLst>
      <p:ext uri="{BB962C8B-B14F-4D97-AF65-F5344CB8AC3E}">
        <p14:creationId xmlns:p14="http://schemas.microsoft.com/office/powerpoint/2010/main" val="4047491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71774-AC8A-4B1D-9130-541514473493}" type="slidenum">
              <a:rPr lang="en-US">
                <a:solidFill>
                  <a:prstClr val="black"/>
                </a:solidFill>
              </a:rPr>
              <a:pPr/>
              <a:t>71</a:t>
            </a:fld>
            <a:endParaRPr lang="en-US">
              <a:solidFill>
                <a:prstClr val="black"/>
              </a:solidFill>
            </a:endParaRPr>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en-US" dirty="0">
              <a:effectLst/>
            </a:endParaRPr>
          </a:p>
        </p:txBody>
      </p:sp>
    </p:spTree>
    <p:extLst>
      <p:ext uri="{BB962C8B-B14F-4D97-AF65-F5344CB8AC3E}">
        <p14:creationId xmlns:p14="http://schemas.microsoft.com/office/powerpoint/2010/main" val="21236955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4D6A8-C3E6-453D-B160-86ECE86A3987}" type="slidenum">
              <a:rPr lang="en-US">
                <a:solidFill>
                  <a:prstClr val="black"/>
                </a:solidFill>
              </a:rPr>
              <a:pPr/>
              <a:t>72</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a:t>Figure 40-36. Impurity energy levels in doped semiconductors.</a:t>
            </a:r>
          </a:p>
        </p:txBody>
      </p:sp>
    </p:spTree>
    <p:extLst>
      <p:ext uri="{BB962C8B-B14F-4D97-AF65-F5344CB8AC3E}">
        <p14:creationId xmlns:p14="http://schemas.microsoft.com/office/powerpoint/2010/main" val="339473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nl-NL" sz="1800" dirty="0" err="1" smtClean="0">
                <a:solidFill>
                  <a:srgbClr val="800000"/>
                </a:solidFill>
              </a:rPr>
              <a:t>Ferminiveau</a:t>
            </a:r>
            <a:r>
              <a:rPr lang="nl-NL" sz="1800" dirty="0" smtClean="0">
                <a:solidFill>
                  <a:srgbClr val="800000"/>
                </a:solidFill>
              </a:rPr>
              <a:t> isolator:  E</a:t>
            </a:r>
            <a:r>
              <a:rPr lang="nl-NL" sz="1800" baseline="-25000" dirty="0" smtClean="0">
                <a:solidFill>
                  <a:srgbClr val="800000"/>
                </a:solidFill>
              </a:rPr>
              <a:t>F</a:t>
            </a:r>
            <a:r>
              <a:rPr lang="nl-NL" sz="1800" dirty="0" smtClean="0">
                <a:solidFill>
                  <a:srgbClr val="800000"/>
                </a:solidFill>
              </a:rPr>
              <a:t>=½ (E</a:t>
            </a:r>
            <a:r>
              <a:rPr lang="nl-NL" sz="1800" baseline="-25000" dirty="0" smtClean="0">
                <a:solidFill>
                  <a:srgbClr val="800000"/>
                </a:solidFill>
              </a:rPr>
              <a:t>C</a:t>
            </a:r>
            <a:r>
              <a:rPr lang="nl-NL" sz="1800" dirty="0" smtClean="0">
                <a:solidFill>
                  <a:srgbClr val="800000"/>
                </a:solidFill>
              </a:rPr>
              <a:t>+E</a:t>
            </a:r>
            <a:r>
              <a:rPr lang="nl-NL" sz="1800" baseline="-25000" dirty="0" smtClean="0">
                <a:solidFill>
                  <a:srgbClr val="800000"/>
                </a:solidFill>
              </a:rPr>
              <a:t>V</a:t>
            </a:r>
            <a:r>
              <a:rPr lang="nl-NL" sz="1800" dirty="0" smtClean="0">
                <a:solidFill>
                  <a:srgbClr val="800000"/>
                </a:solidFill>
              </a:rPr>
              <a:t>)</a:t>
            </a:r>
            <a:r>
              <a:rPr lang="nl-NL" sz="1800" baseline="0" dirty="0" smtClean="0">
                <a:solidFill>
                  <a:srgbClr val="800000"/>
                </a:solidFill>
              </a:rPr>
              <a:t> </a:t>
            </a:r>
            <a:r>
              <a:rPr lang="en-US" dirty="0" smtClean="0"/>
              <a:t>want </a:t>
            </a:r>
            <a:r>
              <a:rPr lang="en-US" dirty="0" err="1" smtClean="0"/>
              <a:t>kans</a:t>
            </a:r>
            <a:r>
              <a:rPr lang="en-US" dirty="0" smtClean="0"/>
              <a:t> op </a:t>
            </a:r>
            <a:r>
              <a:rPr lang="en-US" dirty="0" err="1" smtClean="0"/>
              <a:t>e</a:t>
            </a:r>
            <a:r>
              <a:rPr lang="en-US" dirty="0" smtClean="0"/>
              <a:t>- in </a:t>
            </a:r>
            <a:r>
              <a:rPr lang="en-US" dirty="0" err="1" smtClean="0"/>
              <a:t>geleidingsband</a:t>
            </a:r>
            <a:r>
              <a:rPr lang="en-US" baseline="0" dirty="0" smtClean="0"/>
              <a:t> </a:t>
            </a:r>
            <a:r>
              <a:rPr lang="en-US" baseline="0" dirty="0" err="1" smtClean="0"/>
              <a:t>moet</a:t>
            </a:r>
            <a:r>
              <a:rPr lang="en-US" baseline="0" dirty="0" smtClean="0"/>
              <a:t> even </a:t>
            </a:r>
            <a:r>
              <a:rPr lang="en-US" baseline="0" dirty="0" err="1" smtClean="0"/>
              <a:t>groot</a:t>
            </a:r>
            <a:r>
              <a:rPr lang="en-US" baseline="0" dirty="0" smtClean="0"/>
              <a:t> </a:t>
            </a:r>
            <a:r>
              <a:rPr lang="en-US" baseline="0" dirty="0" err="1" smtClean="0"/>
              <a:t>zijn</a:t>
            </a:r>
            <a:r>
              <a:rPr lang="en-US" baseline="0" dirty="0" smtClean="0"/>
              <a:t> </a:t>
            </a:r>
            <a:r>
              <a:rPr lang="en-US" baseline="0" dirty="0" err="1" smtClean="0"/>
              <a:t>als</a:t>
            </a:r>
            <a:r>
              <a:rPr lang="en-US" baseline="0" dirty="0" smtClean="0"/>
              <a:t> </a:t>
            </a:r>
            <a:r>
              <a:rPr lang="en-US" baseline="0" dirty="0" err="1" smtClean="0"/>
              <a:t>kans</a:t>
            </a:r>
            <a:r>
              <a:rPr lang="en-US" baseline="0" dirty="0" smtClean="0"/>
              <a:t> op gat in </a:t>
            </a:r>
            <a:r>
              <a:rPr lang="en-US" baseline="0" dirty="0" err="1" smtClean="0"/>
              <a:t>valentieband</a:t>
            </a:r>
            <a:r>
              <a:rPr lang="en-US" baseline="0" dirty="0" smtClean="0"/>
              <a:t> (</a:t>
            </a:r>
            <a:r>
              <a:rPr lang="en-US" baseline="0" dirty="0" err="1" smtClean="0"/>
              <a:t>impliceert</a:t>
            </a:r>
            <a:r>
              <a:rPr lang="en-US" baseline="0" dirty="0" smtClean="0"/>
              <a:t> </a:t>
            </a:r>
            <a:r>
              <a:rPr lang="en-US" baseline="0" dirty="0" err="1" smtClean="0"/>
              <a:t>elkaar</a:t>
            </a:r>
            <a:r>
              <a:rPr lang="en-US" baseline="0" dirty="0" smtClean="0"/>
              <a:t>)</a:t>
            </a:r>
            <a:endParaRPr lang="en-US" dirty="0" smtClean="0"/>
          </a:p>
          <a:p>
            <a:r>
              <a:rPr lang="en-US" dirty="0" smtClean="0"/>
              <a:t>3 </a:t>
            </a:r>
            <a:r>
              <a:rPr lang="en-US" dirty="0" err="1" smtClean="0"/>
              <a:t>getekende</a:t>
            </a:r>
            <a:r>
              <a:rPr lang="en-US" dirty="0" smtClean="0"/>
              <a:t> </a:t>
            </a:r>
            <a:r>
              <a:rPr lang="en-US" dirty="0" err="1" smtClean="0"/>
              <a:t>e</a:t>
            </a:r>
            <a:r>
              <a:rPr lang="en-US" dirty="0" smtClean="0"/>
              <a:t>- is </a:t>
            </a:r>
            <a:r>
              <a:rPr lang="en-US" dirty="0" err="1" smtClean="0"/>
              <a:t>indicatie</a:t>
            </a:r>
            <a:r>
              <a:rPr lang="en-US" dirty="0" smtClean="0"/>
              <a:t> </a:t>
            </a:r>
            <a:r>
              <a:rPr lang="en-US" dirty="0" err="1" smtClean="0"/>
              <a:t>voor</a:t>
            </a:r>
            <a:r>
              <a:rPr lang="en-US" dirty="0" smtClean="0"/>
              <a:t> </a:t>
            </a:r>
            <a:r>
              <a:rPr lang="en-US" dirty="0" err="1" smtClean="0"/>
              <a:t>kans</a:t>
            </a:r>
            <a:r>
              <a:rPr lang="en-US" dirty="0" smtClean="0"/>
              <a:t> </a:t>
            </a:r>
            <a:r>
              <a:rPr lang="nl-NL" sz="1200" dirty="0" smtClean="0">
                <a:solidFill>
                  <a:srgbClr val="2D2DB9">
                    <a:lumMod val="75000"/>
                  </a:srgbClr>
                </a:solidFill>
              </a:rPr>
              <a:t>om bij overeenkomende E</a:t>
            </a:r>
            <a:r>
              <a:rPr lang="nl-NL" sz="1200" baseline="0" dirty="0" smtClean="0">
                <a:solidFill>
                  <a:srgbClr val="2D2DB9">
                    <a:lumMod val="75000"/>
                  </a:srgbClr>
                </a:solidFill>
              </a:rPr>
              <a:t> </a:t>
            </a:r>
            <a:r>
              <a:rPr lang="nl-NL" sz="1200" dirty="0" smtClean="0">
                <a:solidFill>
                  <a:srgbClr val="2D2DB9">
                    <a:lumMod val="75000"/>
                  </a:srgbClr>
                </a:solidFill>
              </a:rPr>
              <a:t>een </a:t>
            </a:r>
            <a:r>
              <a:rPr lang="nl-NL" sz="1200" dirty="0" err="1" smtClean="0">
                <a:solidFill>
                  <a:srgbClr val="2D2DB9">
                    <a:lumMod val="75000"/>
                  </a:srgbClr>
                </a:solidFill>
              </a:rPr>
              <a:t>e</a:t>
            </a:r>
            <a:r>
              <a:rPr lang="nl-NL" sz="1200" baseline="30000" dirty="0" smtClean="0">
                <a:solidFill>
                  <a:srgbClr val="2D2DB9">
                    <a:lumMod val="75000"/>
                  </a:srgbClr>
                </a:solidFill>
              </a:rPr>
              <a:t>-</a:t>
            </a:r>
            <a:r>
              <a:rPr lang="nl-NL" sz="1200" dirty="0" smtClean="0">
                <a:solidFill>
                  <a:srgbClr val="2D2DB9">
                    <a:lumMod val="75000"/>
                  </a:srgbClr>
                </a:solidFill>
              </a:rPr>
              <a:t> aan te treffen</a:t>
            </a:r>
            <a:endParaRPr lang="en-GB" sz="1200" dirty="0" smtClean="0">
              <a:solidFill>
                <a:srgbClr val="2D2DB9">
                  <a:lumMod val="75000"/>
                </a:srgbClr>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9</a:t>
            </a:fld>
            <a:endParaRPr lang="nl-NL"/>
          </a:p>
        </p:txBody>
      </p:sp>
    </p:spTree>
    <p:extLst>
      <p:ext uri="{BB962C8B-B14F-4D97-AF65-F5344CB8AC3E}">
        <p14:creationId xmlns:p14="http://schemas.microsoft.com/office/powerpoint/2010/main" val="1928329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nl-NL" sz="1800" dirty="0" err="1" smtClean="0">
                <a:solidFill>
                  <a:srgbClr val="800000"/>
                </a:solidFill>
              </a:rPr>
              <a:t>Ferminiveau</a:t>
            </a:r>
            <a:r>
              <a:rPr lang="nl-NL" sz="1800" dirty="0" smtClean="0">
                <a:solidFill>
                  <a:srgbClr val="800000"/>
                </a:solidFill>
              </a:rPr>
              <a:t> isolator:  E</a:t>
            </a:r>
            <a:r>
              <a:rPr lang="nl-NL" sz="1800" baseline="-25000" dirty="0" smtClean="0">
                <a:solidFill>
                  <a:srgbClr val="800000"/>
                </a:solidFill>
              </a:rPr>
              <a:t>F</a:t>
            </a:r>
            <a:r>
              <a:rPr lang="nl-NL" sz="1800" dirty="0" smtClean="0">
                <a:solidFill>
                  <a:srgbClr val="800000"/>
                </a:solidFill>
              </a:rPr>
              <a:t>=½ (E</a:t>
            </a:r>
            <a:r>
              <a:rPr lang="nl-NL" sz="1800" baseline="-25000" dirty="0" smtClean="0">
                <a:solidFill>
                  <a:srgbClr val="800000"/>
                </a:solidFill>
              </a:rPr>
              <a:t>C</a:t>
            </a:r>
            <a:r>
              <a:rPr lang="nl-NL" sz="1800" dirty="0" smtClean="0">
                <a:solidFill>
                  <a:srgbClr val="800000"/>
                </a:solidFill>
              </a:rPr>
              <a:t>+E</a:t>
            </a:r>
            <a:r>
              <a:rPr lang="nl-NL" sz="1800" baseline="-25000" dirty="0" smtClean="0">
                <a:solidFill>
                  <a:srgbClr val="800000"/>
                </a:solidFill>
              </a:rPr>
              <a:t>V</a:t>
            </a:r>
            <a:r>
              <a:rPr lang="nl-NL" sz="1800" dirty="0" smtClean="0">
                <a:solidFill>
                  <a:srgbClr val="800000"/>
                </a:solidFill>
              </a:rPr>
              <a:t>)</a:t>
            </a:r>
            <a:r>
              <a:rPr lang="nl-NL" sz="1800" baseline="0" dirty="0" smtClean="0">
                <a:solidFill>
                  <a:srgbClr val="800000"/>
                </a:solidFill>
              </a:rPr>
              <a:t> </a:t>
            </a:r>
            <a:r>
              <a:rPr lang="en-US" dirty="0" smtClean="0"/>
              <a:t>want </a:t>
            </a:r>
            <a:r>
              <a:rPr lang="en-US" dirty="0" err="1" smtClean="0"/>
              <a:t>kans</a:t>
            </a:r>
            <a:r>
              <a:rPr lang="en-US" dirty="0" smtClean="0"/>
              <a:t> op </a:t>
            </a:r>
            <a:r>
              <a:rPr lang="en-US" dirty="0" err="1" smtClean="0"/>
              <a:t>e</a:t>
            </a:r>
            <a:r>
              <a:rPr lang="en-US" dirty="0" smtClean="0"/>
              <a:t>- in </a:t>
            </a:r>
            <a:r>
              <a:rPr lang="en-US" dirty="0" err="1" smtClean="0"/>
              <a:t>geleidingsband</a:t>
            </a:r>
            <a:r>
              <a:rPr lang="en-US" baseline="0" dirty="0" smtClean="0"/>
              <a:t> </a:t>
            </a:r>
            <a:r>
              <a:rPr lang="en-US" baseline="0" dirty="0" err="1" smtClean="0"/>
              <a:t>moet</a:t>
            </a:r>
            <a:r>
              <a:rPr lang="en-US" baseline="0" dirty="0" smtClean="0"/>
              <a:t> even </a:t>
            </a:r>
            <a:r>
              <a:rPr lang="en-US" baseline="0" dirty="0" err="1" smtClean="0"/>
              <a:t>groot</a:t>
            </a:r>
            <a:r>
              <a:rPr lang="en-US" baseline="0" dirty="0" smtClean="0"/>
              <a:t> </a:t>
            </a:r>
            <a:r>
              <a:rPr lang="en-US" baseline="0" dirty="0" err="1" smtClean="0"/>
              <a:t>zijn</a:t>
            </a:r>
            <a:r>
              <a:rPr lang="en-US" baseline="0" dirty="0" smtClean="0"/>
              <a:t> </a:t>
            </a:r>
            <a:r>
              <a:rPr lang="en-US" baseline="0" dirty="0" err="1" smtClean="0"/>
              <a:t>als</a:t>
            </a:r>
            <a:r>
              <a:rPr lang="en-US" baseline="0" dirty="0" smtClean="0"/>
              <a:t> </a:t>
            </a:r>
            <a:r>
              <a:rPr lang="en-US" baseline="0" dirty="0" err="1" smtClean="0"/>
              <a:t>kans</a:t>
            </a:r>
            <a:r>
              <a:rPr lang="en-US" baseline="0" dirty="0" smtClean="0"/>
              <a:t> op gat in </a:t>
            </a:r>
            <a:r>
              <a:rPr lang="en-US" baseline="0" dirty="0" err="1" smtClean="0"/>
              <a:t>valentieband</a:t>
            </a:r>
            <a:r>
              <a:rPr lang="en-US" baseline="0" dirty="0" smtClean="0"/>
              <a:t> (</a:t>
            </a:r>
            <a:r>
              <a:rPr lang="en-US" baseline="0" dirty="0" err="1" smtClean="0"/>
              <a:t>impliceert</a:t>
            </a:r>
            <a:r>
              <a:rPr lang="en-US" baseline="0" dirty="0" smtClean="0"/>
              <a:t> </a:t>
            </a:r>
            <a:r>
              <a:rPr lang="en-US" baseline="0" dirty="0" err="1" smtClean="0"/>
              <a:t>elkaar</a:t>
            </a:r>
            <a:r>
              <a:rPr lang="en-US" baseline="0" dirty="0" smtClean="0"/>
              <a:t>)</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Vastestoffysica</a:t>
            </a:r>
            <a:r>
              <a:rPr lang="en-US" dirty="0" smtClean="0"/>
              <a:t>: </a:t>
            </a:r>
            <a:r>
              <a:rPr lang="en-US" dirty="0" err="1" smtClean="0"/>
              <a:t>kristallen</a:t>
            </a:r>
            <a:r>
              <a:rPr lang="en-US" baseline="0" dirty="0" smtClean="0"/>
              <a:t> (</a:t>
            </a:r>
            <a:r>
              <a:rPr lang="en-US" baseline="0" dirty="0" err="1" smtClean="0"/>
              <a:t>simpelste</a:t>
            </a:r>
            <a:r>
              <a:rPr lang="en-US" baseline="0" dirty="0" smtClean="0"/>
              <a:t> </a:t>
            </a:r>
            <a:r>
              <a:rPr lang="en-US" baseline="0" dirty="0" err="1" smtClean="0"/>
              <a:t>stoffen</a:t>
            </a:r>
            <a:r>
              <a:rPr lang="en-US" baseline="0" dirty="0" smtClean="0"/>
              <a:t> </a:t>
            </a:r>
            <a:r>
              <a:rPr lang="en-US" baseline="0" dirty="0" err="1" smtClean="0"/>
              <a:t>om</a:t>
            </a:r>
            <a:r>
              <a:rPr lang="en-US" baseline="0" dirty="0" smtClean="0"/>
              <a:t> </a:t>
            </a:r>
            <a:r>
              <a:rPr lang="en-US" baseline="0" dirty="0" err="1" smtClean="0"/>
              <a:t>te</a:t>
            </a:r>
            <a:r>
              <a:rPr lang="en-US" baseline="0" dirty="0" smtClean="0"/>
              <a:t> </a:t>
            </a:r>
            <a:r>
              <a:rPr lang="en-US" baseline="0" dirty="0" err="1" smtClean="0"/>
              <a:t>bestuderen</a:t>
            </a:r>
            <a:r>
              <a:rPr lang="en-US" baseline="0" dirty="0" smtClean="0"/>
              <a:t>)  hoe </a:t>
            </a:r>
            <a:r>
              <a:rPr lang="en-US" baseline="0" dirty="0" err="1" smtClean="0"/>
              <a:t>gedragen</a:t>
            </a:r>
            <a:r>
              <a:rPr lang="en-US" baseline="0" dirty="0" smtClean="0"/>
              <a:t> </a:t>
            </a:r>
            <a:r>
              <a:rPr lang="en-US" baseline="0" dirty="0" err="1" smtClean="0"/>
              <a:t>elektronen</a:t>
            </a:r>
            <a:r>
              <a:rPr lang="en-US" baseline="0" dirty="0" smtClean="0"/>
              <a:t> in </a:t>
            </a:r>
            <a:r>
              <a:rPr lang="en-US" baseline="0" dirty="0" err="1" smtClean="0"/>
              <a:t>kristallen</a:t>
            </a:r>
            <a:r>
              <a:rPr lang="en-US" baseline="0" dirty="0" smtClean="0"/>
              <a:t> </a:t>
            </a:r>
            <a:r>
              <a:rPr lang="en-US" baseline="0" dirty="0" err="1" smtClean="0"/>
              <a:t>zich</a:t>
            </a:r>
            <a:r>
              <a:rPr lang="en-US" baseline="0" dirty="0" smtClean="0"/>
              <a:t>? </a:t>
            </a:r>
            <a:r>
              <a:rPr lang="en-US" baseline="0" dirty="0" err="1" smtClean="0"/>
              <a:t>Hieruit</a:t>
            </a:r>
            <a:r>
              <a:rPr lang="en-US" baseline="0" dirty="0" smtClean="0"/>
              <a:t> </a:t>
            </a:r>
            <a:r>
              <a:rPr lang="en-US" baseline="0" dirty="0" err="1" smtClean="0"/>
              <a:t>geleidingsgedrag</a:t>
            </a:r>
            <a:r>
              <a:rPr lang="en-US" baseline="0" dirty="0" smtClean="0"/>
              <a:t> en </a:t>
            </a:r>
            <a:r>
              <a:rPr lang="en-US" baseline="0" dirty="0" err="1" smtClean="0"/>
              <a:t>warmtecapaciteit</a:t>
            </a:r>
            <a:r>
              <a:rPr lang="en-US" baseline="0" dirty="0" smtClean="0"/>
              <a:t> </a:t>
            </a:r>
            <a:r>
              <a:rPr lang="en-US" baseline="0" dirty="0" err="1" smtClean="0"/>
              <a:t>te</a:t>
            </a:r>
            <a:r>
              <a:rPr lang="en-US" baseline="0" dirty="0" smtClean="0"/>
              <a:t> </a:t>
            </a:r>
            <a:r>
              <a:rPr lang="en-US" baseline="0" dirty="0" err="1" smtClean="0"/>
              <a:t>berekenen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10</a:t>
            </a:fld>
            <a:endParaRPr lang="nl-NL"/>
          </a:p>
        </p:txBody>
      </p:sp>
    </p:spTree>
    <p:extLst>
      <p:ext uri="{BB962C8B-B14F-4D97-AF65-F5344CB8AC3E}">
        <p14:creationId xmlns:p14="http://schemas.microsoft.com/office/powerpoint/2010/main" val="409307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9C43A-CB33-9E4F-82A5-1FC13AE25060}" type="slidenum">
              <a:rPr lang="en-US">
                <a:solidFill>
                  <a:prstClr val="black"/>
                </a:solidFill>
              </a:rPr>
              <a:pPr/>
              <a:t>11</a:t>
            </a:fld>
            <a:endParaRPr lang="en-US">
              <a:solidFill>
                <a:prstClr val="black"/>
              </a:solidFill>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pPr eaLnBrk="1" hangingPunct="1"/>
            <a:r>
              <a:rPr lang="en-US" altLang="en-US" dirty="0" err="1" smtClean="0">
                <a:latin typeface="Arial" panose="020B0604020202020204" pitchFamily="34" charset="0"/>
              </a:rPr>
              <a:t>Diamant</a:t>
            </a:r>
            <a:r>
              <a:rPr lang="en-US" altLang="en-US" dirty="0" smtClean="0">
                <a:latin typeface="Arial" panose="020B0604020202020204" pitchFamily="34" charset="0"/>
              </a:rPr>
              <a:t> 5,5</a:t>
            </a:r>
            <a:r>
              <a:rPr lang="en-US" altLang="en-US" baseline="0" dirty="0" smtClean="0">
                <a:latin typeface="Arial" panose="020B0604020202020204" pitchFamily="34" charset="0"/>
              </a:rPr>
              <a:t> eV</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Solution: For semiconductors and insulators the Fermi energy can be taken to be halfway through the energy gap. At room temperature, </a:t>
            </a:r>
            <a:r>
              <a:rPr lang="en-US" altLang="en-US" dirty="0" err="1" smtClean="0">
                <a:latin typeface="Arial" panose="020B0604020202020204" pitchFamily="34" charset="0"/>
              </a:rPr>
              <a:t>kT</a:t>
            </a:r>
            <a:r>
              <a:rPr lang="en-US" altLang="en-US" dirty="0" smtClean="0">
                <a:latin typeface="Arial" panose="020B0604020202020204" pitchFamily="34" charset="0"/>
              </a:rPr>
              <a:t> = 0.026 eV.</a:t>
            </a:r>
          </a:p>
          <a:p>
            <a:pPr eaLnBrk="1" hangingPunct="1"/>
            <a:r>
              <a:rPr lang="en-US" altLang="en-US" dirty="0" smtClean="0">
                <a:latin typeface="Arial" panose="020B0604020202020204" pitchFamily="34" charset="0"/>
              </a:rPr>
              <a:t>a. Substituting gives f(E) </a:t>
            </a:r>
            <a:r>
              <a:rPr lang="en-US" altLang="en-US" dirty="0" smtClean="0">
                <a:latin typeface="Arial" panose="020B0604020202020204" pitchFamily="34" charset="0"/>
                <a:cs typeface="Arial" panose="020B0604020202020204" pitchFamily="34" charset="0"/>
              </a:rPr>
              <a:t>≈ 10</a:t>
            </a:r>
            <a:r>
              <a:rPr lang="en-US" altLang="en-US" baseline="30000" dirty="0" smtClean="0">
                <a:latin typeface="Arial" panose="020B0604020202020204" pitchFamily="34" charset="0"/>
                <a:cs typeface="Arial" panose="020B0604020202020204" pitchFamily="34" charset="0"/>
              </a:rPr>
              <a:t>-9</a:t>
            </a:r>
            <a:r>
              <a:rPr lang="en-US" altLang="en-US" dirty="0" smtClean="0">
                <a:latin typeface="Arial" panose="020B0604020202020204" pitchFamily="34" charset="0"/>
                <a:cs typeface="Arial" panose="020B0604020202020204" pitchFamily="34" charset="0"/>
              </a:rPr>
              <a:t>.</a:t>
            </a:r>
          </a:p>
          <a:p>
            <a:pPr eaLnBrk="1" hangingPunct="1"/>
            <a:r>
              <a:rPr lang="en-US" altLang="en-US" dirty="0" smtClean="0">
                <a:latin typeface="Arial" panose="020B0604020202020204" pitchFamily="34" charset="0"/>
                <a:cs typeface="Arial" panose="020B0604020202020204" pitchFamily="34" charset="0"/>
              </a:rPr>
              <a:t>b. Substituting gives f(E) ≈ 10</a:t>
            </a:r>
            <a:r>
              <a:rPr lang="en-US" altLang="en-US" baseline="30000" dirty="0" smtClean="0">
                <a:latin typeface="Arial" panose="020B0604020202020204" pitchFamily="34" charset="0"/>
                <a:cs typeface="Arial" panose="020B0604020202020204" pitchFamily="34" charset="0"/>
              </a:rPr>
              <a:t>-42</a:t>
            </a:r>
            <a:r>
              <a:rPr lang="en-US" altLang="en-US" dirty="0" smtClean="0">
                <a:latin typeface="Arial" panose="020B0604020202020204" pitchFamily="34" charset="0"/>
                <a:cs typeface="Arial" panose="020B0604020202020204" pitchFamily="34" charset="0"/>
              </a:rPr>
              <a:t>.</a:t>
            </a:r>
          </a:p>
          <a:p>
            <a:pPr eaLnBrk="1" hangingPunct="1"/>
            <a:r>
              <a:rPr lang="en-US" altLang="en-US" dirty="0" smtClean="0">
                <a:latin typeface="Arial" panose="020B0604020202020204" pitchFamily="34" charset="0"/>
                <a:cs typeface="Arial" panose="020B0604020202020204" pitchFamily="34" charset="0"/>
              </a:rPr>
              <a:t>In a conductor, there is one free electron per atom, or 10</a:t>
            </a:r>
            <a:r>
              <a:rPr lang="en-US" altLang="en-US" baseline="30000" dirty="0" smtClean="0">
                <a:latin typeface="Arial" panose="020B0604020202020204" pitchFamily="34" charset="0"/>
                <a:cs typeface="Arial" panose="020B0604020202020204" pitchFamily="34" charset="0"/>
              </a:rPr>
              <a:t>21</a:t>
            </a:r>
            <a:r>
              <a:rPr lang="en-US" altLang="en-US" dirty="0" smtClean="0">
                <a:latin typeface="Arial" panose="020B0604020202020204" pitchFamily="34" charset="0"/>
                <a:cs typeface="Arial" panose="020B0604020202020204" pitchFamily="34" charset="0"/>
              </a:rPr>
              <a:t>. In a semiconductor, there will be 10</a:t>
            </a:r>
            <a:r>
              <a:rPr lang="en-US" altLang="en-US" baseline="30000" dirty="0" smtClean="0">
                <a:latin typeface="Arial" panose="020B0604020202020204" pitchFamily="34" charset="0"/>
                <a:cs typeface="Arial" panose="020B0604020202020204" pitchFamily="34" charset="0"/>
              </a:rPr>
              <a:t>12</a:t>
            </a:r>
            <a:r>
              <a:rPr lang="en-US" altLang="en-US" dirty="0" smtClean="0">
                <a:latin typeface="Arial" panose="020B0604020202020204" pitchFamily="34" charset="0"/>
                <a:cs typeface="Arial" panose="020B0604020202020204" pitchFamily="34" charset="0"/>
              </a:rPr>
              <a:t> free electrons, and in an insulator there will be none.</a:t>
            </a:r>
          </a:p>
          <a:p>
            <a:pPr eaLnBrk="1" hangingPunct="1"/>
            <a:endParaRPr lang="en-US" altLang="en-US" dirty="0" smtClean="0">
              <a:latin typeface="Arial" panose="020B0604020202020204" pitchFamily="34" charset="0"/>
            </a:endParaRPr>
          </a:p>
          <a:p>
            <a:r>
              <a:rPr lang="en-US" baseline="0" dirty="0" err="1" smtClean="0"/>
              <a:t>Kamertemperatuur</a:t>
            </a:r>
            <a:r>
              <a:rPr lang="en-US" baseline="0" dirty="0" smtClean="0"/>
              <a:t>: 1/40 = 0,025 eV  </a:t>
            </a:r>
          </a:p>
          <a:p>
            <a:endParaRPr lang="en-US" dirty="0"/>
          </a:p>
        </p:txBody>
      </p:sp>
    </p:spTree>
    <p:extLst>
      <p:ext uri="{BB962C8B-B14F-4D97-AF65-F5344CB8AC3E}">
        <p14:creationId xmlns:p14="http://schemas.microsoft.com/office/powerpoint/2010/main" val="321712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3729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30907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2595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564890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19407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387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7737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1543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8496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17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580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10224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9516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85007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7948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7146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60683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21271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757193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699409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236115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59985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ea typeface="+mn-ea"/>
              </a:rPr>
              <a:t>Copyright © 2009 Pearson Education, Inc.</a:t>
            </a:r>
          </a:p>
        </p:txBody>
      </p:sp>
    </p:spTree>
    <p:extLst>
      <p:ext uri="{BB962C8B-B14F-4D97-AF65-F5344CB8AC3E}">
        <p14:creationId xmlns:p14="http://schemas.microsoft.com/office/powerpoint/2010/main" val="2213398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209746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phys.ufl.edu/fermisurfac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cnx.org/content/m13458/latest/"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hyperlink" Target="http://www.learner.org/courses/physics/visual/visual.html?shortname=bands"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2.gif"/><Relationship Id="rId5" Type="http://schemas.openxmlformats.org/officeDocument/2006/relationships/hyperlink" Target="http://hyperphysics.phy-astr.gsu.edu/hbase/solids/sili2.html" TargetMode="Externa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www.ptable.com/?lang=nl#Orbital" TargetMode="Externa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www.learner.org/courses/physics/unit/text.html?unit=8&amp;secNum=2" TargetMode="External"/><Relationship Id="rId3" Type="http://schemas.openxmlformats.org/officeDocument/2006/relationships/image" Target="../media/image2.png"/><Relationship Id="rId7" Type="http://schemas.openxmlformats.org/officeDocument/2006/relationships/hyperlink" Target="http://www.ugrad.physics.mcgill.ca/wiki/index.php/PHYS-558"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www.phys.ufl.edu/fermisurface/jpg/Cu.jpg" TargetMode="External"/><Relationship Id="rId5" Type="http://schemas.openxmlformats.org/officeDocument/2006/relationships/image" Target="../media/image4.png"/><Relationship Id="rId10" Type="http://schemas.openxmlformats.org/officeDocument/2006/relationships/hyperlink" Target="http://www.phys.ufl.edu/fermisurface/jpg/K.jpg" TargetMode="External"/><Relationship Id="rId4" Type="http://schemas.openxmlformats.org/officeDocument/2006/relationships/image" Target="../media/image3.png"/><Relationship Id="rId9" Type="http://schemas.openxmlformats.org/officeDocument/2006/relationships/hyperlink" Target="http://www.phys.ufl.edu/fermisurfa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gif"/></Relationships>
</file>

<file path=ppt/slides/_rels/slide21.xml.rels><?xml version="1.0" encoding="UTF-8" standalone="yes"?>
<Relationships xmlns="http://schemas.openxmlformats.org/package/2006/relationships"><Relationship Id="rId3" Type="http://schemas.openxmlformats.org/officeDocument/2006/relationships/hyperlink" Target="http://www.tf.uni-kiel.de/matwis/amat/semi_en/kap_2/backbone/r2_3_5.html" TargetMode="External"/><Relationship Id="rId7"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hyperlink" Target="http://www.superstrate.net/pv/physics/doping.html" TargetMode="Externa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hyperlink" Target="https://www.google.nl/url?sa=i&amp;rct=j&amp;q=&amp;esrc=s&amp;frm=1&amp;source=images&amp;cd=&amp;cad=rja&amp;uact=8&amp;docid=r9-QY0SDGW9jUM&amp;tbnid=jY8P_16Qw-UeBM:&amp;ved=0CAUQjRw&amp;url=https://www.boundless.com/readings/4209/crystals-and-band-theory-reading/&amp;ei=XIKEU8PgGIqrOZ3SgLgH&amp;bvm=bv.67720277,d.ZWU&amp;psig=AFQjCNFMe8u1xHGMbqeWpRQ5xwCF77QREA&amp;ust=1401279386353049" TargetMode="External"/><Relationship Id="rId4" Type="http://schemas.openxmlformats.org/officeDocument/2006/relationships/hyperlink" Target="http://www.allaboutcircuits.com/vol_3/chpt_2/5.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hyperlink" Target="http://hyperphysics.phy-astr.gsu.edu/hbase/solids/fermi2.html" TargetMode="Externa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www.pveducation.org/pvcdrom/pn-junction/diode-equation"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hyperlink" Target="http://www.pveducation.org/pvcdrom/pn-junction/diode-equation"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hyperlink" Target="http://www.pveducation.org/pvcdrom/pn-junction/diode-equation"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hyperlink" Target="http://www.pveducation.org/pvcdrom/pn-junction/diode-equation" TargetMode="Externa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hyperlink" Target="http://www.pveducation.org/pvcdrom/pn-junction/diode-equation" TargetMode="Externa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hyperlink" Target="http://www.pveducation.org/pvcdrom/pn-junction/diode-equation" TargetMode="Externa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www.pveducation.org/pvcdrom/pn-junction/diode-equation" TargetMode="Externa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8.xml"/><Relationship Id="rId7" Type="http://schemas.openxmlformats.org/officeDocument/2006/relationships/image" Target="../media/image44.wmf"/><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hyperlink" Target="http://www.intechopen.com/books/photodiodes-world-activities-in-2011/cmos-photodetectors" TargetMode="External"/><Relationship Id="rId4" Type="http://schemas.openxmlformats.org/officeDocument/2006/relationships/image" Target="../media/image45.jpg"/><Relationship Id="rId9" Type="http://schemas.openxmlformats.org/officeDocument/2006/relationships/hyperlink" Target="https://www.pveducation.org/pvcdrom/solving-for-depletion-reg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hyperlink" Target="https://en.wikibooks.org/wiki/Introduction_to_Inorganic_Chemistry/Electronic_Properties_of_Materials:_Superconductors_and_Semiconductors#_10.6_Diodes,_LEDs_and_solar_cells" TargetMode="External"/><Relationship Id="rId5" Type="http://schemas.openxmlformats.org/officeDocument/2006/relationships/image" Target="../media/image48.png"/><Relationship Id="rId4" Type="http://schemas.openxmlformats.org/officeDocument/2006/relationships/hyperlink" Target="http://www.pveducation.org/pvcdrom/diode-equati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pveducation.org/pvcdrom/diode-equation" TargetMode="External"/><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1.xml"/><Relationship Id="rId7" Type="http://schemas.openxmlformats.org/officeDocument/2006/relationships/image" Target="../media/image53.png"/><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9.wmf"/></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en.wikipedia.org/wiki/Depletion_region#Determining_the_depletion_layer_width" TargetMode="External"/><Relationship Id="rId4" Type="http://schemas.openxmlformats.org/officeDocument/2006/relationships/hyperlink" Target="https://en.wikipedia.org/wiki/Depletion_region#/media/File:Pn-junction-equilibrium-graphs.p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hyperlink" Target="http://www.hk-phy.org/energy/alternate/solar_phy03_e.html" TargetMode="Externa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5.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8" Type="http://schemas.openxmlformats.org/officeDocument/2006/relationships/hyperlink" Target="http://www.eternalsun.com/test-service-voor-zonnepanelen/" TargetMode="External"/><Relationship Id="rId3" Type="http://schemas.openxmlformats.org/officeDocument/2006/relationships/image" Target="../media/image61.jpeg"/><Relationship Id="rId7"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50.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zonnepanelen-info.nl/zonnepanelen/rendement-zonnepanelen/&amp;ei=CQF3VeSKPMn9UKfegcgH&amp;bvm=bv.95039771,d.d24&amp;psig=AFQjCNG_G7iZPwru6G_A3h2Q54XiYylyXg&amp;ust=1433948806225804" TargetMode="External"/><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jpg"/></Relationships>
</file>

<file path=ppt/slides/_rels/slide55.xml.rels><?xml version="1.0" encoding="UTF-8" standalone="yes"?>
<Relationships xmlns="http://schemas.openxmlformats.org/package/2006/relationships"><Relationship Id="rId3" Type="http://schemas.openxmlformats.org/officeDocument/2006/relationships/hyperlink" Target="http://www.google.nl/url?sa=i&amp;rct=j&amp;q=&amp;esrc=s&amp;frm=1&amp;source=images&amp;cd=&amp;cad=rja&amp;uact=8&amp;docid=sqyNzVfGjxLmtM&amp;tbnid=pNLN5LBTLg72aM:&amp;ved=0CAUQjRw&amp;url=http://commons.wikimedia.org/wiki/File:PnJunction-PV-E.PNG&amp;ei=FcCRU_6iEYfiywOCjoJw&amp;bvm=bv.68445247,d.bGQ&amp;psig=AFQjCNEdBgJKjyKgx6Aq6VwQYEQMLexinQ&amp;ust=1402145747675082" TargetMode="External"/><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17.xml"/><Relationship Id="rId5" Type="http://schemas.openxmlformats.org/officeDocument/2006/relationships/hyperlink" Target="https://www.slideshare.net/kalyanacharjya/photodetector-photodiode" TargetMode="Externa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elo.fontys.nl/CMS/Archive/0.0.0.177/Studie/Materialen%20per%20opleiding/31%20Toegepaste%20Natuurwetenschappen/TN-CE3_0910/Signals%20&amp;%20Materials-0910/Vastestoffysica/Vastestoffysica.htm/Shortcut%20to%20HW%20Kwantumstatistiek.docx" TargetMode="External"/><Relationship Id="rId2" Type="http://schemas.openxmlformats.org/officeDocument/2006/relationships/hyperlink" Target="https://elo.fontys.nl/CMS/Studie/Materialen%20per%20opleiding/31%20Toegepaste%20Natuurwetenschappen/TN-CE3_0910/Signals%20&amp;%20Materials-0910/Vastestoffysica/Vastestoffysica.htm/Shortcut%20to%20_C2_A7%2011.3,%20%2011.6%20en%2011.7%20uit%20Modern%20Physics%20by%20K.%20S.%20Krane.pdf" TargetMode="Externa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books.org/wiki/Introduction_to_Inorganic_Chemistry/Electronic_Properties_of_Materials:_Superconductors_and_Semiconductors#_10.6_Diodes,_LEDs_and_solar_cells" TargetMode="External"/><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58.xml"/><Relationship Id="rId7"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80.wmf"/><Relationship Id="rId5" Type="http://schemas.openxmlformats.org/officeDocument/2006/relationships/oleObject" Target="../embeddings/oleObject5.bin"/><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hyperlink" Target="https://en.wikipedia.org/wiki/Band_gap"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17.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hyperlink" Target="http://cnx.org/content/m13458/lates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8" Type="http://schemas.openxmlformats.org/officeDocument/2006/relationships/hyperlink" Target="http://en.wikipedia.org/wiki/Thermodynamic" TargetMode="External"/><Relationship Id="rId3" Type="http://schemas.openxmlformats.org/officeDocument/2006/relationships/image" Target="../media/image29.jpeg"/><Relationship Id="rId7" Type="http://schemas.openxmlformats.org/officeDocument/2006/relationships/hyperlink" Target="http://en.wikipedia.org/wiki/Fermi_level#cite_note-1"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hyperlink" Target="http://en.wikipedia.org/wiki/Electrochemical_potential" TargetMode="External"/><Relationship Id="rId5" Type="http://schemas.openxmlformats.org/officeDocument/2006/relationships/hyperlink" Target="http://en.wikipedia.org/wiki/Chemical_potential" TargetMode="External"/><Relationship Id="rId4" Type="http://schemas.openxmlformats.org/officeDocument/2006/relationships/image" Target="../media/image17.png"/><Relationship Id="rId9" Type="http://schemas.openxmlformats.org/officeDocument/2006/relationships/hyperlink" Target="http://en.wikipedia.org/wiki/Thermodynamic_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hyperlink" Target="http://en.wikipedia.org/wiki/File:Fermi.gif" TargetMode="External"/><Relationship Id="rId4" Type="http://schemas.openxmlformats.org/officeDocument/2006/relationships/hyperlink" Target="http://en.wikipedia.org/wiki/Fermi%E2%80%93Dirac_statistic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cnx.org/content/m13458/latest/"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85800" y="3810000"/>
            <a:ext cx="7772400" cy="1143000"/>
          </a:xfrm>
        </p:spPr>
        <p:txBody>
          <a:bodyPr/>
          <a:lstStyle/>
          <a:p>
            <a:r>
              <a:rPr lang="en-US" sz="4800" dirty="0" err="1" smtClean="0">
                <a:solidFill>
                  <a:srgbClr val="6666FF"/>
                </a:solidFill>
              </a:rPr>
              <a:t>Vastestoffysica</a:t>
            </a:r>
            <a:r>
              <a:rPr lang="en-US" sz="4800" dirty="0" smtClean="0">
                <a:solidFill>
                  <a:srgbClr val="6666FF"/>
                </a:solidFill>
              </a:rPr>
              <a:t> VI</a:t>
            </a:r>
            <a:endParaRPr lang="nl-NL" sz="2000" dirty="0" smtClean="0"/>
          </a:p>
        </p:txBody>
      </p:sp>
      <p:sp>
        <p:nvSpPr>
          <p:cNvPr id="15363" name="Rectangle 3"/>
          <p:cNvSpPr>
            <a:spLocks noGrp="1" noChangeArrowheads="1"/>
          </p:cNvSpPr>
          <p:nvPr>
            <p:ph type="subTitle" idx="1"/>
          </p:nvPr>
        </p:nvSpPr>
        <p:spPr>
          <a:xfrm>
            <a:off x="1411288" y="5085184"/>
            <a:ext cx="6400800" cy="1752600"/>
          </a:xfrm>
        </p:spPr>
        <p:txBody>
          <a:bodyPr/>
          <a:lstStyle/>
          <a:p>
            <a:r>
              <a:rPr lang="nl-NL" dirty="0" smtClean="0">
                <a:cs typeface="Times New Roman" pitchFamily="18" charset="0"/>
              </a:rPr>
              <a:t>Saskia Blom </a:t>
            </a:r>
          </a:p>
          <a:p>
            <a:r>
              <a:rPr lang="nl-NL" dirty="0" smtClean="0">
                <a:cs typeface="Times New Roman" pitchFamily="18" charset="0"/>
              </a:rPr>
              <a:t>(s.blom@fontys.nl) </a:t>
            </a:r>
          </a:p>
        </p:txBody>
      </p:sp>
      <p:pic>
        <p:nvPicPr>
          <p:cNvPr id="461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436444"/>
            <a:ext cx="8892480" cy="3136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728192" y="920914"/>
            <a:ext cx="4572000" cy="707886"/>
          </a:xfrm>
          <a:prstGeom prst="rect">
            <a:avLst/>
          </a:prstGeom>
          <a:solidFill>
            <a:schemeClr val="bg1"/>
          </a:solidFill>
        </p:spPr>
        <p:txBody>
          <a:bodyPr>
            <a:spAutoFit/>
          </a:bodyPr>
          <a:lstStyle/>
          <a:p>
            <a:r>
              <a:rPr lang="en-GB" sz="2000" dirty="0" smtClean="0">
                <a:hlinkClick r:id="rId4"/>
              </a:rPr>
              <a:t>http</a:t>
            </a:r>
            <a:r>
              <a:rPr lang="en-GB" sz="2000" dirty="0">
                <a:hlinkClick r:id="rId4"/>
              </a:rPr>
              <a:t>://www.phys.ufl.edu/fermisurface</a:t>
            </a:r>
            <a:r>
              <a:rPr lang="en-GB" sz="2000" dirty="0" smtClean="0">
                <a:hlinkClick r:id="rId4"/>
              </a:rPr>
              <a:t>/</a:t>
            </a:r>
            <a:endParaRPr lang="en-GB" sz="2000" dirty="0" smtClean="0"/>
          </a:p>
          <a:p>
            <a:endParaRPr lang="en-GB" sz="2000" dirty="0" smtClean="0"/>
          </a:p>
        </p:txBody>
      </p:sp>
    </p:spTree>
    <p:extLst>
      <p:ext uri="{BB962C8B-B14F-4D97-AF65-F5344CB8AC3E}">
        <p14:creationId xmlns:p14="http://schemas.microsoft.com/office/powerpoint/2010/main" val="1400161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t>Effect </a:t>
            </a:r>
            <a:r>
              <a:rPr lang="nl-NL" dirty="0"/>
              <a:t>van temperatuur op verdeling valentie-e</a:t>
            </a:r>
            <a:r>
              <a:rPr lang="nl-NL" baseline="30000" dirty="0"/>
              <a:t>-</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2" name="Rectangle 1"/>
          <p:cNvSpPr/>
          <p:nvPr/>
        </p:nvSpPr>
        <p:spPr>
          <a:xfrm>
            <a:off x="-533400" y="6485855"/>
            <a:ext cx="4572000" cy="430887"/>
          </a:xfrm>
          <a:prstGeom prst="rect">
            <a:avLst/>
          </a:prstGeom>
        </p:spPr>
        <p:txBody>
          <a:bodyPr>
            <a:spAutoFit/>
          </a:bodyPr>
          <a:lstStyle/>
          <a:p>
            <a:r>
              <a:rPr lang="en-GB" sz="1100" dirty="0">
                <a:hlinkClick r:id="rId3"/>
              </a:rPr>
              <a:t>http://cnx.org/content/m13458/latest</a:t>
            </a:r>
            <a:r>
              <a:rPr lang="en-GB" sz="1100" dirty="0" smtClean="0">
                <a:hlinkClick r:id="rId3"/>
              </a:rPr>
              <a:t>/</a:t>
            </a:r>
            <a:endParaRPr lang="en-GB" sz="1100" dirty="0" smtClean="0"/>
          </a:p>
          <a:p>
            <a:endParaRPr lang="en-GB" sz="1050" dirty="0"/>
          </a:p>
        </p:txBody>
      </p:sp>
      <p:pic>
        <p:nvPicPr>
          <p:cNvPr id="458760" name="Picture 8" descr="Figure 3 (Fermi-semi-electr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296040"/>
            <a:ext cx="3006869" cy="320512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3388135" y="5562600"/>
            <a:ext cx="1641065" cy="369332"/>
          </a:xfrm>
          <a:prstGeom prst="rect">
            <a:avLst/>
          </a:prstGeom>
        </p:spPr>
        <p:txBody>
          <a:bodyPr wrap="square">
            <a:spAutoFit/>
          </a:bodyPr>
          <a:lstStyle/>
          <a:p>
            <a:pPr lvl="1" algn="l">
              <a:spcBef>
                <a:spcPct val="20000"/>
              </a:spcBef>
            </a:pPr>
            <a:r>
              <a:rPr lang="nl-NL" sz="1800" dirty="0" smtClean="0"/>
              <a:t>geleider</a:t>
            </a:r>
          </a:p>
        </p:txBody>
      </p:sp>
      <p:sp>
        <p:nvSpPr>
          <p:cNvPr id="10" name="Rectangle 9"/>
          <p:cNvSpPr/>
          <p:nvPr/>
        </p:nvSpPr>
        <p:spPr>
          <a:xfrm>
            <a:off x="6588535" y="5562600"/>
            <a:ext cx="1641065" cy="369332"/>
          </a:xfrm>
          <a:prstGeom prst="rect">
            <a:avLst/>
          </a:prstGeom>
        </p:spPr>
        <p:txBody>
          <a:bodyPr wrap="square">
            <a:spAutoFit/>
          </a:bodyPr>
          <a:lstStyle/>
          <a:p>
            <a:pPr lvl="1" algn="l">
              <a:spcBef>
                <a:spcPct val="20000"/>
              </a:spcBef>
            </a:pPr>
            <a:r>
              <a:rPr lang="nl-NL" sz="1800" dirty="0" smtClean="0"/>
              <a:t>isolator</a:t>
            </a:r>
          </a:p>
        </p:txBody>
      </p:sp>
      <p:grpSp>
        <p:nvGrpSpPr>
          <p:cNvPr id="3" name="Group 4"/>
          <p:cNvGrpSpPr/>
          <p:nvPr/>
        </p:nvGrpSpPr>
        <p:grpSpPr>
          <a:xfrm>
            <a:off x="0" y="2145268"/>
            <a:ext cx="2734268" cy="3328468"/>
            <a:chOff x="0" y="2145268"/>
            <a:chExt cx="2734268" cy="3328468"/>
          </a:xfrm>
        </p:grpSpPr>
        <p:pic>
          <p:nvPicPr>
            <p:cNvPr id="458756" name="Picture 4" descr="Figure 1 (Ef-zero-te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6872"/>
              <a:ext cx="2734268" cy="319686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785459" y="2145268"/>
              <a:ext cx="918528" cy="369332"/>
            </a:xfrm>
            <a:prstGeom prst="rect">
              <a:avLst/>
            </a:prstGeom>
          </p:spPr>
          <p:txBody>
            <a:bodyPr wrap="none">
              <a:spAutoFit/>
            </a:bodyPr>
            <a:lstStyle/>
            <a:p>
              <a:r>
                <a:rPr lang="nl-NL" sz="1800" dirty="0" smtClean="0"/>
                <a:t>T</a:t>
              </a:r>
              <a:r>
                <a:rPr lang="nl-NL" sz="1800" dirty="0" smtClean="0">
                  <a:latin typeface="Wingdings"/>
                  <a:ea typeface="Wingdings"/>
                  <a:cs typeface="Wingdings"/>
                </a:rPr>
                <a:t></a:t>
              </a:r>
              <a:r>
                <a:rPr lang="nl-NL" sz="1800" dirty="0" smtClean="0"/>
                <a:t>0 K</a:t>
              </a:r>
              <a:endParaRPr lang="en-US" sz="1800" dirty="0"/>
            </a:p>
          </p:txBody>
        </p:sp>
      </p:grpSp>
      <p:grpSp>
        <p:nvGrpSpPr>
          <p:cNvPr id="4" name="Group 5"/>
          <p:cNvGrpSpPr/>
          <p:nvPr/>
        </p:nvGrpSpPr>
        <p:grpSpPr>
          <a:xfrm>
            <a:off x="3059832" y="2145268"/>
            <a:ext cx="2734268" cy="3355897"/>
            <a:chOff x="3059832" y="2145268"/>
            <a:chExt cx="2734268" cy="3355897"/>
          </a:xfrm>
        </p:grpSpPr>
        <p:pic>
          <p:nvPicPr>
            <p:cNvPr id="458758" name="Picture 6" descr="Figure 2 (Ef-positive-te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2296040"/>
              <a:ext cx="2734268" cy="320512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3793361" y="2145268"/>
              <a:ext cx="931039" cy="369332"/>
            </a:xfrm>
            <a:prstGeom prst="rect">
              <a:avLst/>
            </a:prstGeom>
          </p:spPr>
          <p:txBody>
            <a:bodyPr wrap="none">
              <a:spAutoFit/>
            </a:bodyPr>
            <a:lstStyle/>
            <a:p>
              <a:r>
                <a:rPr lang="nl-NL" sz="1800" dirty="0" smtClean="0"/>
                <a:t>T &gt; 0 K</a:t>
              </a:r>
              <a:endParaRPr lang="en-US" sz="1800" dirty="0"/>
            </a:p>
          </p:txBody>
        </p:sp>
      </p:grpSp>
      <p:sp>
        <p:nvSpPr>
          <p:cNvPr id="19" name="Rectangle 18"/>
          <p:cNvSpPr/>
          <p:nvPr/>
        </p:nvSpPr>
        <p:spPr bwMode="auto">
          <a:xfrm>
            <a:off x="-990600" y="1524000"/>
            <a:ext cx="6858000" cy="57912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20" name="Rectangle 19"/>
          <p:cNvSpPr/>
          <p:nvPr/>
        </p:nvSpPr>
        <p:spPr>
          <a:xfrm>
            <a:off x="4211960" y="1752600"/>
            <a:ext cx="4968552" cy="369332"/>
          </a:xfrm>
          <a:prstGeom prst="rect">
            <a:avLst/>
          </a:prstGeom>
        </p:spPr>
        <p:txBody>
          <a:bodyPr wrap="square">
            <a:spAutoFit/>
          </a:bodyPr>
          <a:lstStyle/>
          <a:p>
            <a:pPr lvl="1" algn="l">
              <a:spcBef>
                <a:spcPct val="20000"/>
              </a:spcBef>
            </a:pPr>
            <a:r>
              <a:rPr lang="nl-NL" sz="1800" dirty="0" smtClean="0">
                <a:solidFill>
                  <a:srgbClr val="800000"/>
                </a:solidFill>
              </a:rPr>
              <a:t>Ferminiveau isolator:  E</a:t>
            </a:r>
            <a:r>
              <a:rPr lang="nl-NL" sz="1800" baseline="-25000" dirty="0" smtClean="0">
                <a:solidFill>
                  <a:srgbClr val="800000"/>
                </a:solidFill>
              </a:rPr>
              <a:t>F</a:t>
            </a:r>
            <a:r>
              <a:rPr lang="nl-NL" sz="1800" dirty="0" smtClean="0">
                <a:solidFill>
                  <a:srgbClr val="800000"/>
                </a:solidFill>
              </a:rPr>
              <a:t>=½ (E</a:t>
            </a:r>
            <a:r>
              <a:rPr lang="nl-NL" sz="1800" baseline="-25000" dirty="0" smtClean="0">
                <a:solidFill>
                  <a:srgbClr val="800000"/>
                </a:solidFill>
              </a:rPr>
              <a:t>C</a:t>
            </a:r>
            <a:r>
              <a:rPr lang="nl-NL" sz="1800" dirty="0" smtClean="0">
                <a:solidFill>
                  <a:srgbClr val="800000"/>
                </a:solidFill>
              </a:rPr>
              <a:t>+E</a:t>
            </a:r>
            <a:r>
              <a:rPr lang="nl-NL" sz="1800" baseline="-25000" dirty="0" smtClean="0">
                <a:solidFill>
                  <a:srgbClr val="800000"/>
                </a:solidFill>
              </a:rPr>
              <a:t>V</a:t>
            </a:r>
            <a:r>
              <a:rPr lang="nl-NL" sz="1800" dirty="0" smtClean="0">
                <a:solidFill>
                  <a:srgbClr val="800000"/>
                </a:solidFill>
              </a:rPr>
              <a:t>)</a:t>
            </a:r>
          </a:p>
        </p:txBody>
      </p:sp>
      <p:sp>
        <p:nvSpPr>
          <p:cNvPr id="21" name="Rectangle 20"/>
          <p:cNvSpPr/>
          <p:nvPr/>
        </p:nvSpPr>
        <p:spPr>
          <a:xfrm>
            <a:off x="3200400" y="6172200"/>
            <a:ext cx="5943600" cy="929485"/>
          </a:xfrm>
          <a:prstGeom prst="rect">
            <a:avLst/>
          </a:prstGeom>
        </p:spPr>
        <p:txBody>
          <a:bodyPr wrap="square">
            <a:spAutoFit/>
          </a:bodyPr>
          <a:lstStyle/>
          <a:p>
            <a:pPr lvl="1" algn="l">
              <a:spcBef>
                <a:spcPct val="20000"/>
              </a:spcBef>
            </a:pPr>
            <a:r>
              <a:rPr lang="nl-NL" sz="1600" dirty="0" smtClean="0">
                <a:solidFill>
                  <a:srgbClr val="800000"/>
                </a:solidFill>
              </a:rPr>
              <a:t>E</a:t>
            </a:r>
            <a:r>
              <a:rPr lang="nl-NL" sz="1600" baseline="-25000" dirty="0" smtClean="0">
                <a:solidFill>
                  <a:srgbClr val="800000"/>
                </a:solidFill>
              </a:rPr>
              <a:t>V</a:t>
            </a:r>
            <a:r>
              <a:rPr lang="nl-NL" sz="1600" dirty="0" smtClean="0">
                <a:solidFill>
                  <a:srgbClr val="800000"/>
                </a:solidFill>
              </a:rPr>
              <a:t>: energie hoogste gevulde energieniveau bij T </a:t>
            </a:r>
            <a:r>
              <a:rPr lang="nl-NL" sz="1600" dirty="0" smtClean="0">
                <a:solidFill>
                  <a:srgbClr val="800000"/>
                </a:solidFill>
                <a:latin typeface="Wingdings"/>
                <a:ea typeface="Wingdings"/>
                <a:cs typeface="Wingdings"/>
              </a:rPr>
              <a:t></a:t>
            </a:r>
            <a:r>
              <a:rPr lang="nl-NL" sz="1600" dirty="0" smtClean="0">
                <a:solidFill>
                  <a:srgbClr val="800000"/>
                </a:solidFill>
              </a:rPr>
              <a:t> 0 K</a:t>
            </a:r>
          </a:p>
          <a:p>
            <a:pPr lvl="1" algn="l">
              <a:spcBef>
                <a:spcPct val="20000"/>
              </a:spcBef>
            </a:pPr>
            <a:r>
              <a:rPr lang="nl-NL" sz="1600" dirty="0" smtClean="0">
                <a:solidFill>
                  <a:srgbClr val="800000"/>
                </a:solidFill>
              </a:rPr>
              <a:t>E</a:t>
            </a:r>
            <a:r>
              <a:rPr lang="nl-NL" sz="1600" baseline="-25000" dirty="0" smtClean="0">
                <a:solidFill>
                  <a:srgbClr val="800000"/>
                </a:solidFill>
              </a:rPr>
              <a:t>C</a:t>
            </a:r>
            <a:r>
              <a:rPr lang="nl-NL" sz="1600" dirty="0" smtClean="0">
                <a:solidFill>
                  <a:srgbClr val="800000"/>
                </a:solidFill>
              </a:rPr>
              <a:t>: energie dat 1</a:t>
            </a:r>
            <a:r>
              <a:rPr lang="nl-NL" sz="1600" baseline="30000" dirty="0" smtClean="0">
                <a:solidFill>
                  <a:srgbClr val="800000"/>
                </a:solidFill>
              </a:rPr>
              <a:t>e</a:t>
            </a:r>
            <a:r>
              <a:rPr lang="nl-NL" sz="1600" dirty="0" smtClean="0">
                <a:solidFill>
                  <a:srgbClr val="800000"/>
                </a:solidFill>
              </a:rPr>
              <a:t> toegevoegd </a:t>
            </a:r>
            <a:r>
              <a:rPr lang="nl-NL" sz="1600" dirty="0" err="1" smtClean="0">
                <a:solidFill>
                  <a:srgbClr val="800000"/>
                </a:solidFill>
              </a:rPr>
              <a:t>e</a:t>
            </a:r>
            <a:r>
              <a:rPr lang="nl-NL" sz="1600" baseline="30000" dirty="0" smtClean="0">
                <a:solidFill>
                  <a:srgbClr val="800000"/>
                </a:solidFill>
              </a:rPr>
              <a:t>-</a:t>
            </a:r>
            <a:r>
              <a:rPr lang="nl-NL" sz="1600" dirty="0" smtClean="0">
                <a:solidFill>
                  <a:srgbClr val="800000"/>
                </a:solidFill>
              </a:rPr>
              <a:t> vervolgens moet hebben</a:t>
            </a:r>
          </a:p>
          <a:p>
            <a:pPr lvl="1" algn="l">
              <a:spcBef>
                <a:spcPct val="20000"/>
              </a:spcBef>
            </a:pPr>
            <a:endParaRPr lang="nl-NL" sz="1600" dirty="0" smtClean="0">
              <a:solidFill>
                <a:srgbClr val="800000"/>
              </a:solidFill>
            </a:endParaRPr>
          </a:p>
        </p:txBody>
      </p:sp>
      <p:sp>
        <p:nvSpPr>
          <p:cNvPr id="17" name="Rectangle 16"/>
          <p:cNvSpPr/>
          <p:nvPr/>
        </p:nvSpPr>
        <p:spPr>
          <a:xfrm>
            <a:off x="2798304" y="3856050"/>
            <a:ext cx="3257323" cy="369332"/>
          </a:xfrm>
          <a:prstGeom prst="rect">
            <a:avLst/>
          </a:prstGeom>
        </p:spPr>
        <p:txBody>
          <a:bodyPr wrap="square">
            <a:spAutoFit/>
          </a:bodyPr>
          <a:lstStyle/>
          <a:p>
            <a:pPr lvl="1" algn="l">
              <a:spcBef>
                <a:spcPct val="20000"/>
              </a:spcBef>
            </a:pPr>
            <a:r>
              <a:rPr lang="nl-NL" sz="1800" dirty="0" smtClean="0">
                <a:solidFill>
                  <a:srgbClr val="800000"/>
                </a:solidFill>
              </a:rPr>
              <a:t>band gap  E</a:t>
            </a:r>
            <a:r>
              <a:rPr lang="nl-NL" sz="1800" baseline="-25000" dirty="0" smtClean="0">
                <a:solidFill>
                  <a:srgbClr val="800000"/>
                </a:solidFill>
              </a:rPr>
              <a:t>G </a:t>
            </a:r>
            <a:r>
              <a:rPr lang="nl-NL" sz="1800" dirty="0" smtClean="0">
                <a:solidFill>
                  <a:srgbClr val="800000"/>
                </a:solidFill>
              </a:rPr>
              <a:t>= E</a:t>
            </a:r>
            <a:r>
              <a:rPr lang="nl-NL" sz="1800" baseline="-25000" dirty="0" smtClean="0">
                <a:solidFill>
                  <a:srgbClr val="800000"/>
                </a:solidFill>
              </a:rPr>
              <a:t>C</a:t>
            </a:r>
            <a:r>
              <a:rPr lang="nl-NL" sz="1800" dirty="0" smtClean="0">
                <a:solidFill>
                  <a:srgbClr val="800000"/>
                </a:solidFill>
              </a:rPr>
              <a:t>- E</a:t>
            </a:r>
            <a:r>
              <a:rPr lang="nl-NL" sz="1800" baseline="-25000" dirty="0" smtClean="0">
                <a:solidFill>
                  <a:srgbClr val="800000"/>
                </a:solidFill>
              </a:rPr>
              <a:t>V</a:t>
            </a:r>
            <a:endParaRPr lang="nl-NL" sz="1800" dirty="0" smtClean="0">
              <a:solidFill>
                <a:srgbClr val="800000"/>
              </a:solidFill>
            </a:endParaRPr>
          </a:p>
        </p:txBody>
      </p:sp>
      <p:sp>
        <p:nvSpPr>
          <p:cNvPr id="18" name="Rectangle 16"/>
          <p:cNvSpPr/>
          <p:nvPr/>
        </p:nvSpPr>
        <p:spPr>
          <a:xfrm>
            <a:off x="3923928" y="2938996"/>
            <a:ext cx="2592288" cy="634020"/>
          </a:xfrm>
          <a:prstGeom prst="rect">
            <a:avLst/>
          </a:prstGeom>
        </p:spPr>
        <p:txBody>
          <a:bodyPr wrap="square">
            <a:spAutoFit/>
          </a:bodyPr>
          <a:lstStyle/>
          <a:p>
            <a:pPr lvl="1" algn="l">
              <a:spcBef>
                <a:spcPct val="20000"/>
              </a:spcBef>
            </a:pPr>
            <a:r>
              <a:rPr lang="nl-NL" sz="1600" i="1" dirty="0" err="1" smtClean="0">
                <a:solidFill>
                  <a:srgbClr val="800000"/>
                </a:solidFill>
              </a:rPr>
              <a:t>conduction</a:t>
            </a:r>
            <a:r>
              <a:rPr lang="nl-NL" sz="1600" i="1" dirty="0" smtClean="0">
                <a:solidFill>
                  <a:srgbClr val="800000"/>
                </a:solidFill>
              </a:rPr>
              <a:t> band</a:t>
            </a:r>
            <a:r>
              <a:rPr lang="nl-NL" sz="1600" dirty="0">
                <a:solidFill>
                  <a:srgbClr val="800000"/>
                </a:solidFill>
              </a:rPr>
              <a:t>: </a:t>
            </a:r>
            <a:endParaRPr lang="nl-NL" sz="1600" dirty="0" smtClean="0">
              <a:solidFill>
                <a:srgbClr val="800000"/>
              </a:solidFill>
            </a:endParaRPr>
          </a:p>
          <a:p>
            <a:pPr lvl="1" algn="l">
              <a:spcBef>
                <a:spcPct val="20000"/>
              </a:spcBef>
            </a:pPr>
            <a:r>
              <a:rPr lang="nl-NL" sz="1600" dirty="0" smtClean="0">
                <a:solidFill>
                  <a:srgbClr val="800000"/>
                </a:solidFill>
              </a:rPr>
              <a:t>e</a:t>
            </a:r>
            <a:r>
              <a:rPr lang="nl-NL" sz="1600" baseline="30000" dirty="0">
                <a:solidFill>
                  <a:srgbClr val="800000"/>
                </a:solidFill>
              </a:rPr>
              <a:t>-</a:t>
            </a:r>
            <a:r>
              <a:rPr lang="nl-NL" sz="1600" dirty="0">
                <a:solidFill>
                  <a:srgbClr val="800000"/>
                </a:solidFill>
              </a:rPr>
              <a:t> </a:t>
            </a:r>
            <a:r>
              <a:rPr lang="nl-NL" sz="1600" dirty="0" smtClean="0">
                <a:solidFill>
                  <a:srgbClr val="800000"/>
                </a:solidFill>
              </a:rPr>
              <a:t>mobiel </a:t>
            </a:r>
            <a:r>
              <a:rPr lang="nl-NL" sz="1600" dirty="0" smtClean="0">
                <a:solidFill>
                  <a:srgbClr val="800000"/>
                </a:solidFill>
                <a:sym typeface="Wingdings"/>
              </a:rPr>
              <a:t> </a:t>
            </a:r>
            <a:r>
              <a:rPr lang="nl-NL" sz="1600" dirty="0" smtClean="0">
                <a:solidFill>
                  <a:srgbClr val="800000"/>
                </a:solidFill>
              </a:rPr>
              <a:t>geleiding</a:t>
            </a:r>
          </a:p>
        </p:txBody>
      </p:sp>
      <p:sp>
        <p:nvSpPr>
          <p:cNvPr id="22" name="Rectangle 16"/>
          <p:cNvSpPr/>
          <p:nvPr/>
        </p:nvSpPr>
        <p:spPr>
          <a:xfrm>
            <a:off x="4627045" y="4509120"/>
            <a:ext cx="2177203" cy="634020"/>
          </a:xfrm>
          <a:prstGeom prst="rect">
            <a:avLst/>
          </a:prstGeom>
        </p:spPr>
        <p:txBody>
          <a:bodyPr wrap="square">
            <a:spAutoFit/>
          </a:bodyPr>
          <a:lstStyle/>
          <a:p>
            <a:pPr lvl="1" algn="l">
              <a:spcBef>
                <a:spcPct val="20000"/>
              </a:spcBef>
            </a:pPr>
            <a:r>
              <a:rPr lang="nl-NL" sz="1600" i="1" dirty="0" err="1" smtClean="0">
                <a:solidFill>
                  <a:srgbClr val="800000"/>
                </a:solidFill>
              </a:rPr>
              <a:t>valence</a:t>
            </a:r>
            <a:r>
              <a:rPr lang="nl-NL" sz="1600" i="1" dirty="0" smtClean="0">
                <a:solidFill>
                  <a:srgbClr val="800000"/>
                </a:solidFill>
              </a:rPr>
              <a:t> band</a:t>
            </a:r>
            <a:r>
              <a:rPr lang="nl-NL" sz="1600" dirty="0" smtClean="0">
                <a:solidFill>
                  <a:srgbClr val="800000"/>
                </a:solidFill>
              </a:rPr>
              <a:t>: </a:t>
            </a:r>
          </a:p>
          <a:p>
            <a:pPr lvl="1" algn="l">
              <a:spcBef>
                <a:spcPct val="20000"/>
              </a:spcBef>
            </a:pPr>
            <a:r>
              <a:rPr lang="nl-NL" sz="1600" dirty="0" smtClean="0">
                <a:solidFill>
                  <a:srgbClr val="800000"/>
                </a:solidFill>
              </a:rPr>
              <a:t>e</a:t>
            </a:r>
            <a:r>
              <a:rPr lang="nl-NL" sz="1600" baseline="30000" dirty="0" smtClean="0">
                <a:solidFill>
                  <a:srgbClr val="800000"/>
                </a:solidFill>
              </a:rPr>
              <a:t>-</a:t>
            </a:r>
            <a:r>
              <a:rPr lang="nl-NL" sz="1600" dirty="0" smtClean="0">
                <a:solidFill>
                  <a:srgbClr val="800000"/>
                </a:solidFill>
              </a:rPr>
              <a:t> immobiel</a:t>
            </a:r>
          </a:p>
        </p:txBody>
      </p:sp>
    </p:spTree>
    <p:extLst>
      <p:ext uri="{BB962C8B-B14F-4D97-AF65-F5344CB8AC3E}">
        <p14:creationId xmlns:p14="http://schemas.microsoft.com/office/powerpoint/2010/main" val="40168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18"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616396" y="2063170"/>
            <a:ext cx="8420100" cy="1169551"/>
          </a:xfrm>
          <a:prstGeom prst="rect">
            <a:avLst/>
          </a:prstGeom>
          <a:noFill/>
          <a:ln w="9525">
            <a:noFill/>
            <a:miter lim="800000"/>
            <a:headEnd/>
            <a:tailEnd/>
          </a:ln>
          <a:effectLst/>
        </p:spPr>
        <p:txBody>
          <a:bodyPr>
            <a:prstTxWarp prst="textNoShape">
              <a:avLst/>
            </a:prstTxWarp>
            <a:spAutoFit/>
          </a:bodyPr>
          <a:lstStyle/>
          <a:p>
            <a:pPr marL="342900" indent="-342900" algn="l">
              <a:spcBef>
                <a:spcPct val="50000"/>
              </a:spcBef>
            </a:pPr>
            <a:r>
              <a:rPr lang="nl-NL" sz="2000" dirty="0" smtClean="0">
                <a:solidFill>
                  <a:srgbClr val="333399"/>
                </a:solidFill>
              </a:rPr>
              <a:t>Bij kamertemperatuur geldt: </a:t>
            </a:r>
            <a:r>
              <a:rPr lang="nl-NL" sz="2000" dirty="0" err="1" smtClean="0">
                <a:solidFill>
                  <a:srgbClr val="333399"/>
                </a:solidFill>
              </a:rPr>
              <a:t>kT</a:t>
            </a:r>
            <a:r>
              <a:rPr lang="nl-NL" sz="2000" dirty="0">
                <a:solidFill>
                  <a:srgbClr val="333399"/>
                </a:solidFill>
              </a:rPr>
              <a:t> </a:t>
            </a:r>
            <a:r>
              <a:rPr lang="nl-NL" sz="2000" dirty="0" smtClean="0">
                <a:solidFill>
                  <a:srgbClr val="333399"/>
                </a:solidFill>
              </a:rPr>
              <a:t>~ 0,025 eV    	</a:t>
            </a:r>
          </a:p>
          <a:p>
            <a:pPr marL="342900" indent="-342900" algn="l">
              <a:spcBef>
                <a:spcPct val="50000"/>
              </a:spcBef>
            </a:pPr>
            <a:r>
              <a:rPr lang="nl-NL" sz="2000" dirty="0" smtClean="0">
                <a:solidFill>
                  <a:srgbClr val="333399"/>
                </a:solidFill>
              </a:rPr>
              <a:t>Schat ordegrootte van # e</a:t>
            </a:r>
            <a:r>
              <a:rPr lang="nl-NL" sz="2000" baseline="30000" dirty="0" smtClean="0">
                <a:solidFill>
                  <a:srgbClr val="333399"/>
                </a:solidFill>
              </a:rPr>
              <a:t>-  </a:t>
            </a:r>
            <a:r>
              <a:rPr lang="nl-NL" sz="2000" dirty="0" smtClean="0">
                <a:solidFill>
                  <a:schemeClr val="accent6"/>
                </a:solidFill>
              </a:rPr>
              <a:t>in de geleidingsband, 			    		in een rooster met </a:t>
            </a:r>
            <a:r>
              <a:rPr lang="nl-NL" sz="2000" dirty="0" smtClean="0">
                <a:solidFill>
                  <a:srgbClr val="333399"/>
                </a:solidFill>
              </a:rPr>
              <a:t>10</a:t>
            </a:r>
            <a:r>
              <a:rPr lang="nl-NL" sz="2000" baseline="30000" dirty="0" smtClean="0">
                <a:solidFill>
                  <a:srgbClr val="333399"/>
                </a:solidFill>
              </a:rPr>
              <a:t> 21 </a:t>
            </a:r>
            <a:r>
              <a:rPr lang="nl-NL" sz="2000" dirty="0">
                <a:solidFill>
                  <a:schemeClr val="accent6"/>
                </a:solidFill>
              </a:rPr>
              <a:t> </a:t>
            </a:r>
            <a:r>
              <a:rPr lang="nl-NL" sz="2000" dirty="0" smtClean="0">
                <a:solidFill>
                  <a:schemeClr val="accent6"/>
                </a:solidFill>
              </a:rPr>
              <a:t>atomen</a:t>
            </a:r>
            <a:endParaRPr lang="nl-NL" sz="2000" dirty="0" smtClean="0">
              <a:solidFill>
                <a:srgbClr val="333399"/>
              </a:solidFill>
            </a:endParaRPr>
          </a:p>
        </p:txBody>
      </p:sp>
      <p:sp>
        <p:nvSpPr>
          <p:cNvPr id="17"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err="1" smtClean="0">
                <a:solidFill>
                  <a:srgbClr val="000000"/>
                </a:solidFill>
              </a:rPr>
              <a:t>Schat</a:t>
            </a:r>
            <a:r>
              <a:rPr lang="en-US" dirty="0" smtClean="0">
                <a:solidFill>
                  <a:srgbClr val="000000"/>
                </a:solidFill>
              </a:rPr>
              <a:t> # e</a:t>
            </a:r>
            <a:r>
              <a:rPr lang="en-US" baseline="30000" dirty="0" smtClean="0">
                <a:solidFill>
                  <a:srgbClr val="000000"/>
                </a:solidFill>
              </a:rPr>
              <a:t>-</a:t>
            </a:r>
            <a:r>
              <a:rPr lang="en-US" dirty="0" smtClean="0">
                <a:solidFill>
                  <a:srgbClr val="000000"/>
                </a:solidFill>
              </a:rPr>
              <a:t> in </a:t>
            </a:r>
            <a:r>
              <a:rPr lang="en-US" dirty="0" err="1" smtClean="0">
                <a:solidFill>
                  <a:srgbClr val="000000"/>
                </a:solidFill>
              </a:rPr>
              <a:t>geleidingsband</a:t>
            </a:r>
            <a:endParaRPr lang="nl-NL" dirty="0">
              <a:solidFill>
                <a:srgbClr val="000000"/>
              </a:solidFill>
            </a:endParaRPr>
          </a:p>
        </p:txBody>
      </p:sp>
      <p:sp>
        <p:nvSpPr>
          <p:cNvPr id="18"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solidFill>
                <a:srgbClr val="000000"/>
              </a:solidFill>
            </a:endParaRPr>
          </a:p>
        </p:txBody>
      </p:sp>
      <p:cxnSp>
        <p:nvCxnSpPr>
          <p:cNvPr id="5" name="Straight Arrow Connector 4"/>
          <p:cNvCxnSpPr/>
          <p:nvPr/>
        </p:nvCxnSpPr>
        <p:spPr bwMode="auto">
          <a:xfrm>
            <a:off x="8604448" y="5288552"/>
            <a:ext cx="0" cy="1967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ectangle 3"/>
          <p:cNvSpPr/>
          <p:nvPr/>
        </p:nvSpPr>
        <p:spPr>
          <a:xfrm>
            <a:off x="611560" y="764704"/>
            <a:ext cx="8009582" cy="954107"/>
          </a:xfrm>
          <a:prstGeom prst="rect">
            <a:avLst/>
          </a:prstGeom>
        </p:spPr>
        <p:txBody>
          <a:bodyPr wrap="square">
            <a:spAutoFit/>
          </a:bodyPr>
          <a:lstStyle/>
          <a:p>
            <a:pPr algn="l" eaLnBrk="1" hangingPunct="1">
              <a:spcBef>
                <a:spcPct val="50000"/>
              </a:spcBef>
            </a:pPr>
            <a:r>
              <a:rPr lang="en-US" altLang="en-US" sz="2000" dirty="0">
                <a:solidFill>
                  <a:schemeClr val="accent2"/>
                </a:solidFill>
              </a:rPr>
              <a:t>Example 40-13: Free electrons in semiconductors and </a:t>
            </a:r>
            <a:r>
              <a:rPr lang="en-US" altLang="en-US" sz="2000" dirty="0" smtClean="0">
                <a:solidFill>
                  <a:schemeClr val="accent2"/>
                </a:solidFill>
              </a:rPr>
              <a:t>insulators</a:t>
            </a:r>
          </a:p>
          <a:p>
            <a:pPr algn="l" eaLnBrk="1" hangingPunct="1">
              <a:spcBef>
                <a:spcPct val="50000"/>
              </a:spcBef>
            </a:pPr>
            <a:endParaRPr lang="en-US" altLang="en-US" sz="400" dirty="0" smtClean="0">
              <a:solidFill>
                <a:schemeClr val="accent2"/>
              </a:solidFill>
            </a:endParaRPr>
          </a:p>
          <a:p>
            <a:pPr algn="l" eaLnBrk="1" hangingPunct="1">
              <a:spcBef>
                <a:spcPct val="50000"/>
              </a:spcBef>
            </a:pPr>
            <a:r>
              <a:rPr lang="en-US" altLang="en-US" sz="2000" dirty="0" smtClean="0">
                <a:solidFill>
                  <a:schemeClr val="accent2"/>
                </a:solidFill>
              </a:rPr>
              <a:t>a</a:t>
            </a:r>
            <a:r>
              <a:rPr lang="nl-NL" altLang="en-US" sz="2000" dirty="0" smtClean="0">
                <a:solidFill>
                  <a:schemeClr val="accent2"/>
                </a:solidFill>
              </a:rPr>
              <a:t>) </a:t>
            </a:r>
            <a:r>
              <a:rPr lang="en-US" altLang="en-US" sz="2000" dirty="0" smtClean="0">
                <a:solidFill>
                  <a:schemeClr val="accent2"/>
                </a:solidFill>
              </a:rPr>
              <a:t>Si: </a:t>
            </a:r>
            <a:r>
              <a:rPr lang="nl-NL" sz="2000" dirty="0" smtClean="0">
                <a:solidFill>
                  <a:schemeClr val="accent6"/>
                </a:solidFill>
              </a:rPr>
              <a:t>E</a:t>
            </a:r>
            <a:r>
              <a:rPr lang="nl-NL" sz="2000" baseline="-25000" dirty="0" smtClean="0">
                <a:solidFill>
                  <a:schemeClr val="accent6"/>
                </a:solidFill>
              </a:rPr>
              <a:t>g </a:t>
            </a:r>
            <a:r>
              <a:rPr lang="nl-NL" sz="2000" dirty="0" smtClean="0">
                <a:solidFill>
                  <a:srgbClr val="333399"/>
                </a:solidFill>
              </a:rPr>
              <a:t>= 1,1 eV</a:t>
            </a:r>
            <a:endParaRPr lang="nl-NL" sz="2000" dirty="0">
              <a:solidFill>
                <a:srgbClr val="333399"/>
              </a:solidFill>
            </a:endParaRPr>
          </a:p>
        </p:txBody>
      </p:sp>
      <p:graphicFrame>
        <p:nvGraphicFramePr>
          <p:cNvPr id="20" name="Object 6"/>
          <p:cNvGraphicFramePr>
            <a:graphicFrameLocks noChangeAspect="1"/>
          </p:cNvGraphicFramePr>
          <p:nvPr>
            <p:extLst>
              <p:ext uri="{D42A27DB-BD31-4B8C-83A1-F6EECF244321}">
                <p14:modId xmlns:p14="http://schemas.microsoft.com/office/powerpoint/2010/main" val="680440099"/>
              </p:ext>
            </p:extLst>
          </p:nvPr>
        </p:nvGraphicFramePr>
        <p:xfrm>
          <a:off x="6196211" y="3586783"/>
          <a:ext cx="2408237" cy="922337"/>
        </p:xfrm>
        <a:graphic>
          <a:graphicData uri="http://schemas.openxmlformats.org/presentationml/2006/ole">
            <mc:AlternateContent xmlns:mc="http://schemas.openxmlformats.org/markup-compatibility/2006">
              <mc:Choice xmlns:v="urn:schemas-microsoft-com:vml" Requires="v">
                <p:oleObj spid="_x0000_s415830" name="Equation" r:id="rId4" imgW="1307880" imgH="507960" progId="Equation.DSMT4">
                  <p:embed/>
                </p:oleObj>
              </mc:Choice>
              <mc:Fallback>
                <p:oleObj name="Equation" r:id="rId4" imgW="1307880" imgH="507960" progId="Equation.DSMT4">
                  <p:embed/>
                  <p:pic>
                    <p:nvPicPr>
                      <p:cNvPr id="0" name=""/>
                      <p:cNvPicPr>
                        <a:picLocks noChangeAspect="1" noChangeArrowheads="1"/>
                      </p:cNvPicPr>
                      <p:nvPr/>
                    </p:nvPicPr>
                    <p:blipFill>
                      <a:blip r:embed="rId5"/>
                      <a:srcRect/>
                      <a:stretch>
                        <a:fillRect/>
                      </a:stretch>
                    </p:blipFill>
                    <p:spPr bwMode="auto">
                      <a:xfrm>
                        <a:off x="6196211" y="3586783"/>
                        <a:ext cx="2408237"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2783197" y="1341841"/>
            <a:ext cx="1616148" cy="400110"/>
          </a:xfrm>
          <a:prstGeom prst="rect">
            <a:avLst/>
          </a:prstGeom>
        </p:spPr>
        <p:txBody>
          <a:bodyPr wrap="none">
            <a:spAutoFit/>
          </a:bodyPr>
          <a:lstStyle/>
          <a:p>
            <a:pPr marL="342900" indent="-342900" algn="l">
              <a:spcBef>
                <a:spcPct val="50000"/>
              </a:spcBef>
            </a:pPr>
            <a:r>
              <a:rPr lang="nl-NL" sz="2000" dirty="0">
                <a:solidFill>
                  <a:srgbClr val="339966"/>
                </a:solidFill>
                <a:sym typeface="Wingdings" panose="05000000000000000000" pitchFamily="2" charset="2"/>
              </a:rPr>
              <a:t></a:t>
            </a:r>
            <a:r>
              <a:rPr lang="nl-NL" sz="2000" dirty="0">
                <a:solidFill>
                  <a:srgbClr val="339966"/>
                </a:solidFill>
              </a:rPr>
              <a:t> E</a:t>
            </a:r>
            <a:r>
              <a:rPr lang="nl-NL" sz="2000" baseline="-25000" dirty="0">
                <a:solidFill>
                  <a:srgbClr val="339966"/>
                </a:solidFill>
              </a:rPr>
              <a:t> </a:t>
            </a:r>
            <a:r>
              <a:rPr lang="nl-NL" sz="2000" dirty="0">
                <a:solidFill>
                  <a:srgbClr val="339966"/>
                </a:solidFill>
              </a:rPr>
              <a:t>– </a:t>
            </a:r>
            <a:r>
              <a:rPr lang="nl-NL" sz="2000" dirty="0" smtClean="0">
                <a:solidFill>
                  <a:srgbClr val="339966"/>
                </a:solidFill>
              </a:rPr>
              <a:t>E</a:t>
            </a:r>
            <a:r>
              <a:rPr lang="nl-NL" sz="2000" baseline="-25000" dirty="0" smtClean="0">
                <a:solidFill>
                  <a:srgbClr val="339966"/>
                </a:solidFill>
              </a:rPr>
              <a:t>F </a:t>
            </a:r>
            <a:r>
              <a:rPr lang="nl-NL" sz="2000" dirty="0">
                <a:solidFill>
                  <a:srgbClr val="339966"/>
                </a:solidFill>
              </a:rPr>
              <a:t>= </a:t>
            </a:r>
            <a:r>
              <a:rPr lang="nl-NL" sz="2000" dirty="0" smtClean="0">
                <a:solidFill>
                  <a:srgbClr val="339966"/>
                </a:solidFill>
              </a:rPr>
              <a:t>?</a:t>
            </a:r>
            <a:endParaRPr lang="nl-NL" sz="2000" dirty="0">
              <a:solidFill>
                <a:srgbClr val="339966"/>
              </a:solidFill>
            </a:endParaRPr>
          </a:p>
        </p:txBody>
      </p:sp>
      <p:sp>
        <p:nvSpPr>
          <p:cNvPr id="10" name="Rectangle 9"/>
          <p:cNvSpPr/>
          <p:nvPr/>
        </p:nvSpPr>
        <p:spPr>
          <a:xfrm>
            <a:off x="716303" y="3820978"/>
            <a:ext cx="1614545" cy="400110"/>
          </a:xfrm>
          <a:prstGeom prst="rect">
            <a:avLst/>
          </a:prstGeom>
        </p:spPr>
        <p:txBody>
          <a:bodyPr wrap="none">
            <a:spAutoFit/>
          </a:bodyPr>
          <a:lstStyle/>
          <a:p>
            <a:pPr algn="l" eaLnBrk="1" hangingPunct="1">
              <a:spcBef>
                <a:spcPct val="50000"/>
              </a:spcBef>
            </a:pPr>
            <a:r>
              <a:rPr lang="en-US" altLang="en-US" sz="2000" dirty="0" smtClean="0">
                <a:solidFill>
                  <a:schemeClr val="accent2"/>
                </a:solidFill>
              </a:rPr>
              <a:t>b</a:t>
            </a:r>
            <a:r>
              <a:rPr lang="nl-NL" altLang="en-US" sz="2000" dirty="0" smtClean="0">
                <a:solidFill>
                  <a:schemeClr val="accent2"/>
                </a:solidFill>
              </a:rPr>
              <a:t>) </a:t>
            </a:r>
            <a:r>
              <a:rPr lang="en-US" altLang="en-US" sz="2000" dirty="0" smtClean="0">
                <a:solidFill>
                  <a:schemeClr val="accent2"/>
                </a:solidFill>
              </a:rPr>
              <a:t> </a:t>
            </a:r>
            <a:r>
              <a:rPr lang="nl-NL" sz="2000" dirty="0">
                <a:solidFill>
                  <a:schemeClr val="accent6"/>
                </a:solidFill>
              </a:rPr>
              <a:t>E</a:t>
            </a:r>
            <a:r>
              <a:rPr lang="nl-NL" sz="2000" baseline="-25000" dirty="0">
                <a:solidFill>
                  <a:schemeClr val="accent6"/>
                </a:solidFill>
              </a:rPr>
              <a:t>g </a:t>
            </a:r>
            <a:r>
              <a:rPr lang="nl-NL" sz="2000" dirty="0">
                <a:solidFill>
                  <a:srgbClr val="333399"/>
                </a:solidFill>
              </a:rPr>
              <a:t>= </a:t>
            </a:r>
            <a:r>
              <a:rPr lang="nl-NL" sz="2000" dirty="0" smtClean="0">
                <a:solidFill>
                  <a:srgbClr val="333399"/>
                </a:solidFill>
              </a:rPr>
              <a:t>5 </a:t>
            </a:r>
            <a:r>
              <a:rPr lang="nl-NL" sz="2000" dirty="0">
                <a:solidFill>
                  <a:srgbClr val="333399"/>
                </a:solidFill>
              </a:rPr>
              <a:t>eV</a:t>
            </a:r>
          </a:p>
        </p:txBody>
      </p:sp>
      <p:sp>
        <p:nvSpPr>
          <p:cNvPr id="24" name="Rectangle 23"/>
          <p:cNvSpPr/>
          <p:nvPr/>
        </p:nvSpPr>
        <p:spPr>
          <a:xfrm>
            <a:off x="2657589" y="3846980"/>
            <a:ext cx="1616148" cy="400110"/>
          </a:xfrm>
          <a:prstGeom prst="rect">
            <a:avLst/>
          </a:prstGeom>
        </p:spPr>
        <p:txBody>
          <a:bodyPr wrap="none">
            <a:spAutoFit/>
          </a:bodyPr>
          <a:lstStyle/>
          <a:p>
            <a:pPr marL="342900" indent="-342900" algn="l">
              <a:spcBef>
                <a:spcPct val="50000"/>
              </a:spcBef>
            </a:pPr>
            <a:r>
              <a:rPr lang="nl-NL" sz="2000" dirty="0">
                <a:solidFill>
                  <a:srgbClr val="339966"/>
                </a:solidFill>
                <a:sym typeface="Wingdings" panose="05000000000000000000" pitchFamily="2" charset="2"/>
              </a:rPr>
              <a:t></a:t>
            </a:r>
            <a:r>
              <a:rPr lang="nl-NL" sz="2000" dirty="0">
                <a:solidFill>
                  <a:srgbClr val="339966"/>
                </a:solidFill>
              </a:rPr>
              <a:t> E</a:t>
            </a:r>
            <a:r>
              <a:rPr lang="nl-NL" sz="2000" baseline="-25000" dirty="0">
                <a:solidFill>
                  <a:srgbClr val="339966"/>
                </a:solidFill>
              </a:rPr>
              <a:t> </a:t>
            </a:r>
            <a:r>
              <a:rPr lang="nl-NL" sz="2000" dirty="0">
                <a:solidFill>
                  <a:srgbClr val="339966"/>
                </a:solidFill>
              </a:rPr>
              <a:t>– </a:t>
            </a:r>
            <a:r>
              <a:rPr lang="nl-NL" sz="2000" dirty="0" smtClean="0">
                <a:solidFill>
                  <a:srgbClr val="339966"/>
                </a:solidFill>
              </a:rPr>
              <a:t>E</a:t>
            </a:r>
            <a:r>
              <a:rPr lang="nl-NL" sz="2000" baseline="-25000" dirty="0" smtClean="0">
                <a:solidFill>
                  <a:srgbClr val="339966"/>
                </a:solidFill>
              </a:rPr>
              <a:t>F </a:t>
            </a:r>
            <a:r>
              <a:rPr lang="nl-NL" sz="2000" dirty="0">
                <a:solidFill>
                  <a:srgbClr val="339966"/>
                </a:solidFill>
              </a:rPr>
              <a:t>= </a:t>
            </a:r>
            <a:r>
              <a:rPr lang="nl-NL" sz="2000" dirty="0" smtClean="0">
                <a:solidFill>
                  <a:srgbClr val="339966"/>
                </a:solidFill>
              </a:rPr>
              <a:t>?</a:t>
            </a:r>
            <a:endParaRPr lang="nl-NL" sz="2000" dirty="0">
              <a:solidFill>
                <a:srgbClr val="339966"/>
              </a:solidFill>
            </a:endParaRPr>
          </a:p>
        </p:txBody>
      </p:sp>
      <p:sp>
        <p:nvSpPr>
          <p:cNvPr id="22" name="Rectangle 21"/>
          <p:cNvSpPr/>
          <p:nvPr/>
        </p:nvSpPr>
        <p:spPr>
          <a:xfrm>
            <a:off x="5748848" y="2063170"/>
            <a:ext cx="2238113" cy="400110"/>
          </a:xfrm>
          <a:prstGeom prst="rect">
            <a:avLst/>
          </a:prstGeom>
        </p:spPr>
        <p:txBody>
          <a:bodyPr wrap="none">
            <a:spAutoFit/>
          </a:bodyPr>
          <a:lstStyle/>
          <a:p>
            <a:pPr eaLnBrk="1" hangingPunct="1"/>
            <a:r>
              <a:rPr lang="en-US" altLang="en-US" sz="2000" dirty="0">
                <a:solidFill>
                  <a:srgbClr val="7030A0"/>
                </a:solidFill>
                <a:latin typeface="Arial" panose="020B0604020202020204" pitchFamily="34" charset="0"/>
              </a:rPr>
              <a:t>f(E) </a:t>
            </a:r>
            <a:r>
              <a:rPr lang="en-US" altLang="en-US" sz="2000" dirty="0">
                <a:solidFill>
                  <a:srgbClr val="7030A0"/>
                </a:solidFill>
                <a:latin typeface="Arial" panose="020B0604020202020204" pitchFamily="34" charset="0"/>
                <a:cs typeface="Arial" panose="020B0604020202020204" pitchFamily="34" charset="0"/>
              </a:rPr>
              <a:t>≈ </a:t>
            </a:r>
            <a:r>
              <a:rPr lang="en-US" sz="2000" dirty="0">
                <a:solidFill>
                  <a:srgbClr val="7030A0"/>
                </a:solidFill>
              </a:rPr>
              <a:t>e</a:t>
            </a:r>
            <a:r>
              <a:rPr lang="nl-NL" sz="2000" dirty="0">
                <a:solidFill>
                  <a:srgbClr val="7030A0"/>
                </a:solidFill>
              </a:rPr>
              <a:t> </a:t>
            </a:r>
            <a:r>
              <a:rPr lang="nl-NL" sz="2000" baseline="30000" dirty="0">
                <a:solidFill>
                  <a:srgbClr val="7030A0"/>
                </a:solidFill>
              </a:rPr>
              <a:t>–</a:t>
            </a:r>
            <a:r>
              <a:rPr lang="en-US" sz="2000" baseline="30000" dirty="0" smtClean="0">
                <a:solidFill>
                  <a:srgbClr val="7030A0"/>
                </a:solidFill>
              </a:rPr>
              <a:t>22 </a:t>
            </a:r>
            <a:r>
              <a:rPr lang="en-US" altLang="en-US" sz="2000" dirty="0" smtClean="0">
                <a:solidFill>
                  <a:srgbClr val="7030A0"/>
                </a:solidFill>
                <a:latin typeface="Arial" panose="020B0604020202020204" pitchFamily="34" charset="0"/>
                <a:cs typeface="Arial" panose="020B0604020202020204" pitchFamily="34" charset="0"/>
              </a:rPr>
              <a:t> </a:t>
            </a:r>
            <a:r>
              <a:rPr lang="en-US" altLang="en-US" sz="2000" dirty="0">
                <a:solidFill>
                  <a:srgbClr val="7030A0"/>
                </a:solidFill>
                <a:latin typeface="Arial" panose="020B0604020202020204" pitchFamily="34" charset="0"/>
                <a:cs typeface="Arial" panose="020B0604020202020204" pitchFamily="34" charset="0"/>
              </a:rPr>
              <a:t>≈ </a:t>
            </a:r>
            <a:r>
              <a:rPr lang="en-US" altLang="en-US" sz="2000" dirty="0" smtClean="0">
                <a:solidFill>
                  <a:srgbClr val="7030A0"/>
                </a:solidFill>
                <a:latin typeface="Arial" panose="020B0604020202020204" pitchFamily="34" charset="0"/>
                <a:cs typeface="Arial" panose="020B0604020202020204" pitchFamily="34" charset="0"/>
              </a:rPr>
              <a:t>10</a:t>
            </a:r>
            <a:r>
              <a:rPr lang="en-US" altLang="en-US" sz="2000" baseline="30000" dirty="0" smtClean="0">
                <a:solidFill>
                  <a:srgbClr val="7030A0"/>
                </a:solidFill>
                <a:latin typeface="Arial" panose="020B0604020202020204" pitchFamily="34" charset="0"/>
                <a:cs typeface="Arial" panose="020B0604020202020204" pitchFamily="34" charset="0"/>
              </a:rPr>
              <a:t>-10</a:t>
            </a:r>
            <a:endParaRPr lang="en-US" altLang="en-US" sz="2000" dirty="0">
              <a:solidFill>
                <a:srgbClr val="7030A0"/>
              </a:solidFill>
              <a:latin typeface="Arial" panose="020B0604020202020204" pitchFamily="34" charset="0"/>
              <a:cs typeface="Arial" panose="020B0604020202020204" pitchFamily="34" charset="0"/>
            </a:endParaRPr>
          </a:p>
        </p:txBody>
      </p:sp>
      <p:sp>
        <p:nvSpPr>
          <p:cNvPr id="26" name="Rectangle 25"/>
          <p:cNvSpPr/>
          <p:nvPr/>
        </p:nvSpPr>
        <p:spPr>
          <a:xfrm>
            <a:off x="7149289" y="2884874"/>
            <a:ext cx="1887184" cy="400110"/>
          </a:xfrm>
          <a:prstGeom prst="rect">
            <a:avLst/>
          </a:prstGeom>
        </p:spPr>
        <p:txBody>
          <a:bodyPr wrap="none">
            <a:spAutoFit/>
          </a:bodyPr>
          <a:lstStyle/>
          <a:p>
            <a:r>
              <a:rPr lang="en-US" altLang="en-US" sz="2000" dirty="0" smtClean="0">
                <a:solidFill>
                  <a:srgbClr val="C00000"/>
                </a:solidFill>
                <a:latin typeface="Arial" panose="020B0604020202020204" pitchFamily="34" charset="0"/>
                <a:cs typeface="Arial" panose="020B0604020202020204" pitchFamily="34" charset="0"/>
              </a:rPr>
              <a:t>10</a:t>
            </a:r>
            <a:r>
              <a:rPr lang="en-US" altLang="en-US" sz="2000" baseline="30000" dirty="0" smtClean="0">
                <a:solidFill>
                  <a:srgbClr val="C00000"/>
                </a:solidFill>
                <a:latin typeface="Arial" panose="020B0604020202020204" pitchFamily="34" charset="0"/>
                <a:cs typeface="Arial" panose="020B0604020202020204" pitchFamily="34" charset="0"/>
              </a:rPr>
              <a:t>11</a:t>
            </a:r>
            <a:r>
              <a:rPr lang="en-US" altLang="en-US" sz="2000" dirty="0" smtClean="0">
                <a:solidFill>
                  <a:srgbClr val="C00000"/>
                </a:solidFill>
                <a:latin typeface="Arial" panose="020B0604020202020204" pitchFamily="34" charset="0"/>
                <a:cs typeface="Arial" panose="020B0604020202020204" pitchFamily="34" charset="0"/>
              </a:rPr>
              <a:t> </a:t>
            </a:r>
            <a:r>
              <a:rPr lang="en-US" altLang="en-US" sz="2000" dirty="0" err="1" smtClean="0">
                <a:solidFill>
                  <a:srgbClr val="C00000"/>
                </a:solidFill>
                <a:latin typeface="Arial" panose="020B0604020202020204" pitchFamily="34" charset="0"/>
                <a:cs typeface="Arial" panose="020B0604020202020204" pitchFamily="34" charset="0"/>
              </a:rPr>
              <a:t>mobiele</a:t>
            </a:r>
            <a:r>
              <a:rPr lang="en-US" altLang="en-US" sz="2000" dirty="0" smtClean="0">
                <a:solidFill>
                  <a:srgbClr val="C00000"/>
                </a:solidFill>
                <a:latin typeface="Arial" panose="020B0604020202020204" pitchFamily="34" charset="0"/>
                <a:cs typeface="Arial" panose="020B0604020202020204" pitchFamily="34" charset="0"/>
              </a:rPr>
              <a:t> e</a:t>
            </a:r>
            <a:r>
              <a:rPr lang="en-US" altLang="en-US" sz="2000" baseline="30000" dirty="0" smtClean="0">
                <a:solidFill>
                  <a:srgbClr val="C00000"/>
                </a:solidFill>
                <a:latin typeface="Arial" panose="020B0604020202020204" pitchFamily="34" charset="0"/>
                <a:cs typeface="Arial" panose="020B0604020202020204" pitchFamily="34" charset="0"/>
              </a:rPr>
              <a:t>-</a:t>
            </a:r>
            <a:endParaRPr lang="nl-NL" sz="2000" baseline="30000" dirty="0">
              <a:solidFill>
                <a:srgbClr val="C00000"/>
              </a:solidFill>
            </a:endParaRPr>
          </a:p>
        </p:txBody>
      </p:sp>
      <p:sp>
        <p:nvSpPr>
          <p:cNvPr id="33" name="Rectangle 32"/>
          <p:cNvSpPr/>
          <p:nvPr/>
        </p:nvSpPr>
        <p:spPr>
          <a:xfrm>
            <a:off x="2783197" y="1341841"/>
            <a:ext cx="2356735" cy="400110"/>
          </a:xfrm>
          <a:prstGeom prst="rect">
            <a:avLst/>
          </a:prstGeom>
          <a:solidFill>
            <a:schemeClr val="bg1"/>
          </a:solidFill>
        </p:spPr>
        <p:txBody>
          <a:bodyPr wrap="none">
            <a:spAutoFit/>
          </a:bodyPr>
          <a:lstStyle/>
          <a:p>
            <a:pPr marL="342900" indent="-342900" algn="l">
              <a:spcBef>
                <a:spcPct val="50000"/>
              </a:spcBef>
            </a:pPr>
            <a:r>
              <a:rPr lang="nl-NL" sz="2000" dirty="0">
                <a:solidFill>
                  <a:srgbClr val="339966"/>
                </a:solidFill>
                <a:sym typeface="Wingdings" panose="05000000000000000000" pitchFamily="2" charset="2"/>
              </a:rPr>
              <a:t></a:t>
            </a:r>
            <a:r>
              <a:rPr lang="nl-NL" sz="2000" dirty="0">
                <a:solidFill>
                  <a:srgbClr val="339966"/>
                </a:solidFill>
              </a:rPr>
              <a:t> E</a:t>
            </a:r>
            <a:r>
              <a:rPr lang="nl-NL" sz="2000" baseline="-25000" dirty="0">
                <a:solidFill>
                  <a:srgbClr val="339966"/>
                </a:solidFill>
              </a:rPr>
              <a:t> </a:t>
            </a:r>
            <a:r>
              <a:rPr lang="nl-NL" sz="2000" dirty="0">
                <a:solidFill>
                  <a:srgbClr val="339966"/>
                </a:solidFill>
              </a:rPr>
              <a:t>– </a:t>
            </a:r>
            <a:r>
              <a:rPr lang="nl-NL" sz="2000" dirty="0" smtClean="0">
                <a:solidFill>
                  <a:srgbClr val="339966"/>
                </a:solidFill>
              </a:rPr>
              <a:t>E</a:t>
            </a:r>
            <a:r>
              <a:rPr lang="nl-NL" sz="2000" baseline="-25000" dirty="0" smtClean="0">
                <a:solidFill>
                  <a:srgbClr val="339966"/>
                </a:solidFill>
              </a:rPr>
              <a:t>F </a:t>
            </a:r>
            <a:r>
              <a:rPr lang="nl-NL" sz="2000" dirty="0">
                <a:solidFill>
                  <a:srgbClr val="339966"/>
                </a:solidFill>
              </a:rPr>
              <a:t>= 0,55 eV</a:t>
            </a:r>
          </a:p>
        </p:txBody>
      </p:sp>
      <p:sp>
        <p:nvSpPr>
          <p:cNvPr id="34" name="Rectangle 33"/>
          <p:cNvSpPr/>
          <p:nvPr/>
        </p:nvSpPr>
        <p:spPr>
          <a:xfrm>
            <a:off x="2657589" y="3846980"/>
            <a:ext cx="2214068" cy="400110"/>
          </a:xfrm>
          <a:prstGeom prst="rect">
            <a:avLst/>
          </a:prstGeom>
          <a:solidFill>
            <a:schemeClr val="bg1"/>
          </a:solidFill>
        </p:spPr>
        <p:txBody>
          <a:bodyPr wrap="none">
            <a:spAutoFit/>
          </a:bodyPr>
          <a:lstStyle/>
          <a:p>
            <a:pPr marL="342900" indent="-342900" algn="l">
              <a:spcBef>
                <a:spcPct val="50000"/>
              </a:spcBef>
            </a:pPr>
            <a:r>
              <a:rPr lang="nl-NL" sz="2000" dirty="0">
                <a:solidFill>
                  <a:srgbClr val="339966"/>
                </a:solidFill>
                <a:sym typeface="Wingdings" panose="05000000000000000000" pitchFamily="2" charset="2"/>
              </a:rPr>
              <a:t></a:t>
            </a:r>
            <a:r>
              <a:rPr lang="nl-NL" sz="2000" dirty="0">
                <a:solidFill>
                  <a:srgbClr val="339966"/>
                </a:solidFill>
              </a:rPr>
              <a:t> E</a:t>
            </a:r>
            <a:r>
              <a:rPr lang="nl-NL" sz="2000" baseline="-25000" dirty="0">
                <a:solidFill>
                  <a:srgbClr val="339966"/>
                </a:solidFill>
              </a:rPr>
              <a:t> </a:t>
            </a:r>
            <a:r>
              <a:rPr lang="nl-NL" sz="2000" dirty="0">
                <a:solidFill>
                  <a:srgbClr val="339966"/>
                </a:solidFill>
              </a:rPr>
              <a:t>– </a:t>
            </a:r>
            <a:r>
              <a:rPr lang="nl-NL" sz="2000" dirty="0" smtClean="0">
                <a:solidFill>
                  <a:srgbClr val="339966"/>
                </a:solidFill>
              </a:rPr>
              <a:t>E</a:t>
            </a:r>
            <a:r>
              <a:rPr lang="nl-NL" sz="2000" baseline="-25000" dirty="0" smtClean="0">
                <a:solidFill>
                  <a:srgbClr val="339966"/>
                </a:solidFill>
              </a:rPr>
              <a:t>F </a:t>
            </a:r>
            <a:r>
              <a:rPr lang="nl-NL" sz="2000" dirty="0">
                <a:solidFill>
                  <a:srgbClr val="339966"/>
                </a:solidFill>
              </a:rPr>
              <a:t>= </a:t>
            </a:r>
            <a:r>
              <a:rPr lang="nl-NL" sz="2000" dirty="0" smtClean="0">
                <a:solidFill>
                  <a:srgbClr val="339966"/>
                </a:solidFill>
              </a:rPr>
              <a:t>2,5 </a:t>
            </a:r>
            <a:r>
              <a:rPr lang="nl-NL" sz="2000" dirty="0">
                <a:solidFill>
                  <a:srgbClr val="339966"/>
                </a:solidFill>
              </a:rPr>
              <a:t>eV</a:t>
            </a:r>
          </a:p>
        </p:txBody>
      </p:sp>
      <p:sp>
        <p:nvSpPr>
          <p:cNvPr id="35" name="Rectangle 34"/>
          <p:cNvSpPr/>
          <p:nvPr/>
        </p:nvSpPr>
        <p:spPr>
          <a:xfrm>
            <a:off x="3588607" y="4325034"/>
            <a:ext cx="2332691" cy="400110"/>
          </a:xfrm>
          <a:prstGeom prst="rect">
            <a:avLst/>
          </a:prstGeom>
        </p:spPr>
        <p:txBody>
          <a:bodyPr wrap="none">
            <a:spAutoFit/>
          </a:bodyPr>
          <a:lstStyle/>
          <a:p>
            <a:pPr eaLnBrk="1" hangingPunct="1"/>
            <a:r>
              <a:rPr lang="en-US" altLang="en-US" sz="2000" dirty="0">
                <a:solidFill>
                  <a:srgbClr val="7030A0"/>
                </a:solidFill>
                <a:latin typeface="Arial" panose="020B0604020202020204" pitchFamily="34" charset="0"/>
              </a:rPr>
              <a:t>f(E) </a:t>
            </a:r>
            <a:r>
              <a:rPr lang="en-US" altLang="en-US" sz="2000" dirty="0">
                <a:solidFill>
                  <a:srgbClr val="7030A0"/>
                </a:solidFill>
                <a:latin typeface="Arial" panose="020B0604020202020204" pitchFamily="34" charset="0"/>
                <a:cs typeface="Arial" panose="020B0604020202020204" pitchFamily="34" charset="0"/>
              </a:rPr>
              <a:t>≈ </a:t>
            </a:r>
            <a:r>
              <a:rPr lang="en-US" sz="2000" dirty="0">
                <a:solidFill>
                  <a:srgbClr val="7030A0"/>
                </a:solidFill>
              </a:rPr>
              <a:t>e</a:t>
            </a:r>
            <a:r>
              <a:rPr lang="nl-NL" sz="2000" dirty="0">
                <a:solidFill>
                  <a:srgbClr val="7030A0"/>
                </a:solidFill>
              </a:rPr>
              <a:t> </a:t>
            </a:r>
            <a:r>
              <a:rPr lang="nl-NL" sz="2000" baseline="30000" dirty="0" smtClean="0">
                <a:solidFill>
                  <a:srgbClr val="7030A0"/>
                </a:solidFill>
              </a:rPr>
              <a:t>–</a:t>
            </a:r>
            <a:r>
              <a:rPr lang="en-US" sz="2000" baseline="30000" dirty="0" smtClean="0">
                <a:solidFill>
                  <a:srgbClr val="7030A0"/>
                </a:solidFill>
              </a:rPr>
              <a:t>100 </a:t>
            </a:r>
            <a:r>
              <a:rPr lang="en-US" altLang="en-US" sz="2000" dirty="0" smtClean="0">
                <a:solidFill>
                  <a:srgbClr val="7030A0"/>
                </a:solidFill>
                <a:latin typeface="Arial" panose="020B0604020202020204" pitchFamily="34" charset="0"/>
                <a:cs typeface="Arial" panose="020B0604020202020204" pitchFamily="34" charset="0"/>
              </a:rPr>
              <a:t> </a:t>
            </a:r>
            <a:r>
              <a:rPr lang="en-US" altLang="en-US" sz="2000" dirty="0">
                <a:solidFill>
                  <a:srgbClr val="7030A0"/>
                </a:solidFill>
                <a:latin typeface="Arial" panose="020B0604020202020204" pitchFamily="34" charset="0"/>
                <a:cs typeface="Arial" panose="020B0604020202020204" pitchFamily="34" charset="0"/>
              </a:rPr>
              <a:t>≈ </a:t>
            </a:r>
            <a:r>
              <a:rPr lang="en-US" altLang="en-US" sz="2000" dirty="0" smtClean="0">
                <a:solidFill>
                  <a:srgbClr val="7030A0"/>
                </a:solidFill>
                <a:latin typeface="Arial" panose="020B0604020202020204" pitchFamily="34" charset="0"/>
                <a:cs typeface="Arial" panose="020B0604020202020204" pitchFamily="34" charset="0"/>
              </a:rPr>
              <a:t>10</a:t>
            </a:r>
            <a:r>
              <a:rPr lang="en-US" altLang="en-US" sz="2000" baseline="30000" dirty="0" smtClean="0">
                <a:solidFill>
                  <a:srgbClr val="7030A0"/>
                </a:solidFill>
                <a:latin typeface="Arial" panose="020B0604020202020204" pitchFamily="34" charset="0"/>
                <a:cs typeface="Arial" panose="020B0604020202020204" pitchFamily="34" charset="0"/>
              </a:rPr>
              <a:t>-44</a:t>
            </a:r>
            <a:endParaRPr lang="en-US" altLang="en-US" sz="2000" dirty="0">
              <a:solidFill>
                <a:srgbClr val="7030A0"/>
              </a:solidFill>
              <a:latin typeface="Arial" panose="020B0604020202020204" pitchFamily="34" charset="0"/>
              <a:cs typeface="Arial" panose="020B0604020202020204" pitchFamily="34" charset="0"/>
            </a:endParaRPr>
          </a:p>
        </p:txBody>
      </p:sp>
      <p:sp>
        <p:nvSpPr>
          <p:cNvPr id="36" name="Rectangle 35"/>
          <p:cNvSpPr/>
          <p:nvPr/>
        </p:nvSpPr>
        <p:spPr>
          <a:xfrm>
            <a:off x="5113345" y="4829090"/>
            <a:ext cx="3877986" cy="400110"/>
          </a:xfrm>
          <a:prstGeom prst="rect">
            <a:avLst/>
          </a:prstGeom>
        </p:spPr>
        <p:txBody>
          <a:bodyPr wrap="none">
            <a:spAutoFit/>
          </a:bodyPr>
          <a:lstStyle/>
          <a:p>
            <a:r>
              <a:rPr lang="en-US" altLang="en-US" sz="2000" dirty="0">
                <a:solidFill>
                  <a:srgbClr val="C00000"/>
                </a:solidFill>
                <a:latin typeface="Arial" panose="020B0604020202020204" pitchFamily="34" charset="0"/>
                <a:cs typeface="Arial" panose="020B0604020202020204" pitchFamily="34" charset="0"/>
              </a:rPr>
              <a:t>in </a:t>
            </a:r>
            <a:r>
              <a:rPr lang="en-US" altLang="en-US" sz="2000" dirty="0" smtClean="0">
                <a:solidFill>
                  <a:srgbClr val="C00000"/>
                </a:solidFill>
                <a:latin typeface="Arial" panose="020B0604020202020204" pitchFamily="34" charset="0"/>
                <a:cs typeface="Arial" panose="020B0604020202020204" pitchFamily="34" charset="0"/>
              </a:rPr>
              <a:t>rooster: 10</a:t>
            </a:r>
            <a:r>
              <a:rPr lang="en-US" altLang="en-US" sz="2000" baseline="30000" dirty="0" smtClean="0">
                <a:solidFill>
                  <a:srgbClr val="C00000"/>
                </a:solidFill>
                <a:latin typeface="Arial" panose="020B0604020202020204" pitchFamily="34" charset="0"/>
                <a:cs typeface="Arial" panose="020B0604020202020204" pitchFamily="34" charset="0"/>
              </a:rPr>
              <a:t>-23</a:t>
            </a:r>
            <a:r>
              <a:rPr lang="en-US" altLang="en-US" sz="2000" dirty="0" smtClean="0">
                <a:solidFill>
                  <a:srgbClr val="C00000"/>
                </a:solidFill>
                <a:latin typeface="Arial" panose="020B0604020202020204" pitchFamily="34" charset="0"/>
                <a:cs typeface="Arial" panose="020B0604020202020204" pitchFamily="34" charset="0"/>
              </a:rPr>
              <a:t>: </a:t>
            </a:r>
            <a:r>
              <a:rPr lang="en-US" altLang="en-US" sz="2000" dirty="0" err="1" smtClean="0">
                <a:solidFill>
                  <a:srgbClr val="C00000"/>
                </a:solidFill>
                <a:latin typeface="Arial" panose="020B0604020202020204" pitchFamily="34" charset="0"/>
                <a:cs typeface="Arial" panose="020B0604020202020204" pitchFamily="34" charset="0"/>
              </a:rPr>
              <a:t>geen</a:t>
            </a:r>
            <a:r>
              <a:rPr lang="en-US" altLang="en-US" sz="2000" dirty="0" smtClean="0">
                <a:solidFill>
                  <a:srgbClr val="C00000"/>
                </a:solidFill>
                <a:latin typeface="Arial" panose="020B0604020202020204" pitchFamily="34" charset="0"/>
                <a:cs typeface="Arial" panose="020B0604020202020204" pitchFamily="34" charset="0"/>
              </a:rPr>
              <a:t> </a:t>
            </a:r>
            <a:r>
              <a:rPr lang="en-US" altLang="en-US" sz="2000" dirty="0" err="1">
                <a:solidFill>
                  <a:srgbClr val="C00000"/>
                </a:solidFill>
                <a:latin typeface="Arial" panose="020B0604020202020204" pitchFamily="34" charset="0"/>
                <a:cs typeface="Arial" panose="020B0604020202020204" pitchFamily="34" charset="0"/>
              </a:rPr>
              <a:t>mobiele</a:t>
            </a:r>
            <a:r>
              <a:rPr lang="en-US" altLang="en-US" sz="2000" dirty="0">
                <a:solidFill>
                  <a:srgbClr val="C00000"/>
                </a:solidFill>
                <a:latin typeface="Arial" panose="020B0604020202020204" pitchFamily="34" charset="0"/>
                <a:cs typeface="Arial" panose="020B0604020202020204" pitchFamily="34" charset="0"/>
              </a:rPr>
              <a:t> </a:t>
            </a:r>
            <a:r>
              <a:rPr lang="en-US" altLang="en-US" sz="2000" dirty="0" smtClean="0">
                <a:solidFill>
                  <a:srgbClr val="C00000"/>
                </a:solidFill>
                <a:latin typeface="Arial" panose="020B0604020202020204" pitchFamily="34" charset="0"/>
                <a:cs typeface="Arial" panose="020B0604020202020204" pitchFamily="34" charset="0"/>
              </a:rPr>
              <a:t>e</a:t>
            </a:r>
            <a:r>
              <a:rPr lang="en-US" altLang="en-US" sz="2000" baseline="30000" dirty="0" smtClean="0">
                <a:solidFill>
                  <a:srgbClr val="C00000"/>
                </a:solidFill>
                <a:latin typeface="Arial" panose="020B0604020202020204" pitchFamily="34" charset="0"/>
                <a:cs typeface="Arial" panose="020B0604020202020204" pitchFamily="34" charset="0"/>
              </a:rPr>
              <a:t>-</a:t>
            </a:r>
            <a:endParaRPr lang="nl-NL" sz="2000" baseline="30000" dirty="0">
              <a:solidFill>
                <a:srgbClr val="C00000"/>
              </a:solidFill>
            </a:endParaRPr>
          </a:p>
        </p:txBody>
      </p:sp>
      <p:sp>
        <p:nvSpPr>
          <p:cNvPr id="37" name="Rectangle 36"/>
          <p:cNvSpPr/>
          <p:nvPr/>
        </p:nvSpPr>
        <p:spPr>
          <a:xfrm>
            <a:off x="716303" y="5981218"/>
            <a:ext cx="2991781" cy="400110"/>
          </a:xfrm>
          <a:prstGeom prst="rect">
            <a:avLst/>
          </a:prstGeom>
        </p:spPr>
        <p:txBody>
          <a:bodyPr wrap="none">
            <a:spAutoFit/>
          </a:bodyPr>
          <a:lstStyle/>
          <a:p>
            <a:pPr algn="l" eaLnBrk="1" hangingPunct="1">
              <a:spcBef>
                <a:spcPct val="50000"/>
              </a:spcBef>
            </a:pPr>
            <a:r>
              <a:rPr lang="en-US" altLang="en-US" sz="2000" dirty="0" smtClean="0">
                <a:solidFill>
                  <a:schemeClr val="accent2"/>
                </a:solidFill>
              </a:rPr>
              <a:t>c</a:t>
            </a:r>
            <a:r>
              <a:rPr lang="nl-NL" altLang="en-US" sz="2000" dirty="0" smtClean="0">
                <a:solidFill>
                  <a:schemeClr val="accent2"/>
                </a:solidFill>
              </a:rPr>
              <a:t>) </a:t>
            </a:r>
            <a:r>
              <a:rPr lang="en-US" altLang="en-US" sz="2000" dirty="0" smtClean="0">
                <a:solidFill>
                  <a:schemeClr val="accent2"/>
                </a:solidFill>
              </a:rPr>
              <a:t> </a:t>
            </a:r>
            <a:r>
              <a:rPr lang="en-US" altLang="en-US" sz="2000" dirty="0" err="1" smtClean="0">
                <a:solidFill>
                  <a:schemeClr val="accent2"/>
                </a:solidFill>
              </a:rPr>
              <a:t>Vergelijk</a:t>
            </a:r>
            <a:r>
              <a:rPr lang="en-US" altLang="en-US" sz="2000" dirty="0" smtClean="0">
                <a:solidFill>
                  <a:schemeClr val="accent2"/>
                </a:solidFill>
              </a:rPr>
              <a:t> met </a:t>
            </a:r>
            <a:r>
              <a:rPr lang="en-US" altLang="en-US" sz="2000" dirty="0" err="1" smtClean="0">
                <a:solidFill>
                  <a:schemeClr val="accent2"/>
                </a:solidFill>
              </a:rPr>
              <a:t>geleider</a:t>
            </a:r>
            <a:endParaRPr lang="nl-NL" sz="2000" dirty="0">
              <a:solidFill>
                <a:srgbClr val="333399"/>
              </a:solidFill>
            </a:endParaRPr>
          </a:p>
        </p:txBody>
      </p:sp>
      <p:sp>
        <p:nvSpPr>
          <p:cNvPr id="38" name="Rectangle 37"/>
          <p:cNvSpPr/>
          <p:nvPr/>
        </p:nvSpPr>
        <p:spPr>
          <a:xfrm>
            <a:off x="3851920" y="5981218"/>
            <a:ext cx="3498073" cy="400110"/>
          </a:xfrm>
          <a:prstGeom prst="rect">
            <a:avLst/>
          </a:prstGeom>
        </p:spPr>
        <p:txBody>
          <a:bodyPr wrap="none">
            <a:spAutoFit/>
          </a:bodyPr>
          <a:lstStyle/>
          <a:p>
            <a:r>
              <a:rPr lang="en-US" altLang="en-US" sz="2000" dirty="0">
                <a:solidFill>
                  <a:srgbClr val="C00000"/>
                </a:solidFill>
                <a:latin typeface="Arial" panose="020B0604020202020204" pitchFamily="34" charset="0"/>
                <a:cs typeface="Arial" panose="020B0604020202020204" pitchFamily="34" charset="0"/>
              </a:rPr>
              <a:t>in </a:t>
            </a:r>
            <a:r>
              <a:rPr lang="en-US" altLang="en-US" sz="2000" dirty="0" err="1" smtClean="0">
                <a:solidFill>
                  <a:srgbClr val="C00000"/>
                </a:solidFill>
                <a:latin typeface="Arial" panose="020B0604020202020204" pitchFamily="34" charset="0"/>
                <a:cs typeface="Arial" panose="020B0604020202020204" pitchFamily="34" charset="0"/>
              </a:rPr>
              <a:t>metaalrooster</a:t>
            </a:r>
            <a:r>
              <a:rPr lang="en-US" altLang="en-US" sz="2000" dirty="0" smtClean="0">
                <a:solidFill>
                  <a:srgbClr val="C00000"/>
                </a:solidFill>
                <a:latin typeface="Arial" panose="020B0604020202020204" pitchFamily="34" charset="0"/>
                <a:cs typeface="Arial" panose="020B0604020202020204" pitchFamily="34" charset="0"/>
              </a:rPr>
              <a:t>: 10</a:t>
            </a:r>
            <a:r>
              <a:rPr lang="en-US" altLang="en-US" sz="2000" baseline="30000" dirty="0" smtClean="0">
                <a:solidFill>
                  <a:srgbClr val="C00000"/>
                </a:solidFill>
                <a:latin typeface="Arial" panose="020B0604020202020204" pitchFamily="34" charset="0"/>
                <a:cs typeface="Arial" panose="020B0604020202020204" pitchFamily="34" charset="0"/>
              </a:rPr>
              <a:t> 21</a:t>
            </a:r>
            <a:r>
              <a:rPr lang="en-US" altLang="en-US" sz="2000" dirty="0" smtClean="0">
                <a:solidFill>
                  <a:srgbClr val="C00000"/>
                </a:solidFill>
                <a:latin typeface="Arial" panose="020B0604020202020204" pitchFamily="34" charset="0"/>
                <a:cs typeface="Arial" panose="020B0604020202020204" pitchFamily="34" charset="0"/>
              </a:rPr>
              <a:t> </a:t>
            </a:r>
            <a:r>
              <a:rPr lang="en-US" altLang="en-US" sz="2000" dirty="0" err="1" smtClean="0">
                <a:solidFill>
                  <a:srgbClr val="C00000"/>
                </a:solidFill>
                <a:latin typeface="Arial" panose="020B0604020202020204" pitchFamily="34" charset="0"/>
                <a:cs typeface="Arial" panose="020B0604020202020204" pitchFamily="34" charset="0"/>
              </a:rPr>
              <a:t>vrije</a:t>
            </a:r>
            <a:r>
              <a:rPr lang="en-US" altLang="en-US" sz="2000" dirty="0" smtClean="0">
                <a:solidFill>
                  <a:srgbClr val="C00000"/>
                </a:solidFill>
                <a:latin typeface="Arial" panose="020B0604020202020204" pitchFamily="34" charset="0"/>
                <a:cs typeface="Arial" panose="020B0604020202020204" pitchFamily="34" charset="0"/>
              </a:rPr>
              <a:t> e</a:t>
            </a:r>
            <a:r>
              <a:rPr lang="en-US" altLang="en-US" sz="2000" baseline="30000" dirty="0" smtClean="0">
                <a:solidFill>
                  <a:srgbClr val="C00000"/>
                </a:solidFill>
                <a:latin typeface="Arial" panose="020B0604020202020204" pitchFamily="34" charset="0"/>
                <a:cs typeface="Arial" panose="020B0604020202020204" pitchFamily="34" charset="0"/>
              </a:rPr>
              <a:t>-</a:t>
            </a:r>
            <a:endParaRPr lang="nl-NL" sz="2000" baseline="30000" dirty="0">
              <a:solidFill>
                <a:srgbClr val="C00000"/>
              </a:solidFill>
            </a:endParaRPr>
          </a:p>
        </p:txBody>
      </p:sp>
      <p:sp>
        <p:nvSpPr>
          <p:cNvPr id="40" name="Rectangle 39"/>
          <p:cNvSpPr/>
          <p:nvPr/>
        </p:nvSpPr>
        <p:spPr>
          <a:xfrm>
            <a:off x="8096689" y="5485294"/>
            <a:ext cx="1011815" cy="400110"/>
          </a:xfrm>
          <a:prstGeom prst="rect">
            <a:avLst/>
          </a:prstGeom>
        </p:spPr>
        <p:txBody>
          <a:bodyPr wrap="none">
            <a:spAutoFit/>
          </a:bodyPr>
          <a:lstStyle/>
          <a:p>
            <a:r>
              <a:rPr lang="en-US" altLang="en-US" sz="2000" dirty="0" smtClean="0">
                <a:latin typeface="Arial" panose="020B0604020202020204" pitchFamily="34" charset="0"/>
                <a:cs typeface="Arial" panose="020B0604020202020204" pitchFamily="34" charset="0"/>
              </a:rPr>
              <a:t>isolator</a:t>
            </a:r>
            <a:endParaRPr lang="nl-NL" sz="2000" baseline="30000" dirty="0"/>
          </a:p>
        </p:txBody>
      </p:sp>
      <p:cxnSp>
        <p:nvCxnSpPr>
          <p:cNvPr id="41" name="Straight Arrow Connector 40"/>
          <p:cNvCxnSpPr/>
          <p:nvPr/>
        </p:nvCxnSpPr>
        <p:spPr bwMode="auto">
          <a:xfrm>
            <a:off x="6755611" y="3076284"/>
            <a:ext cx="40867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118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4" grpId="0"/>
      <p:bldP spid="22" grpId="0"/>
      <p:bldP spid="26" grpId="0"/>
      <p:bldP spid="33" grpId="0" animBg="1"/>
      <p:bldP spid="34" grpId="0" animBg="1"/>
      <p:bldP spid="35" grpId="0"/>
      <p:bldP spid="36" grpId="0"/>
      <p:bldP spid="37" grpId="0"/>
      <p:bldP spid="38"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2" name="Picture 2" descr="Comparison of the electronic band structures of metals, semiconductors, and insulator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284984"/>
            <a:ext cx="6418541" cy="3563397"/>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395536" y="764704"/>
            <a:ext cx="82023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200" dirty="0" smtClean="0"/>
              <a:t>Bandentheorie:  </a:t>
            </a:r>
          </a:p>
          <a:p>
            <a:pPr marL="1295400" lvl="2" indent="-381000" algn="l">
              <a:spcBef>
                <a:spcPct val="20000"/>
              </a:spcBef>
              <a:buFontTx/>
              <a:buChar char="•"/>
            </a:pPr>
            <a:r>
              <a:rPr lang="nl-NL" sz="2200" dirty="0" smtClean="0"/>
              <a:t>metaal: overlap van valentieband en geleidingsband.</a:t>
            </a:r>
          </a:p>
          <a:p>
            <a:pPr marL="1295400" lvl="2" indent="-381000" algn="l">
              <a:spcBef>
                <a:spcPct val="20000"/>
              </a:spcBef>
              <a:buFontTx/>
              <a:buChar char="•"/>
            </a:pPr>
            <a:r>
              <a:rPr lang="nl-NL" sz="2200" dirty="0" smtClean="0"/>
              <a:t>isolator en halfgeleider: valentieband geheel gevuld, </a:t>
            </a:r>
            <a:r>
              <a:rPr lang="nl-NL" sz="2200" dirty="0"/>
              <a:t>iets hogere </a:t>
            </a:r>
            <a:r>
              <a:rPr lang="nl-NL" sz="2200" dirty="0" smtClean="0"/>
              <a:t>energie is </a:t>
            </a:r>
            <a:r>
              <a:rPr lang="nl-NL" sz="2200" i="1" dirty="0" smtClean="0"/>
              <a:t>verboden</a:t>
            </a:r>
            <a:r>
              <a:rPr lang="nl-NL" sz="2200" dirty="0" smtClean="0"/>
              <a:t>. Eerstvolgende toegestane energietoestand is in de conductieband. </a:t>
            </a:r>
            <a:endParaRPr lang="nl-NL" sz="2200" dirty="0"/>
          </a:p>
          <a:p>
            <a:pPr marL="1295400" lvl="2" indent="-381000" algn="l">
              <a:spcBef>
                <a:spcPct val="20000"/>
              </a:spcBef>
              <a:buFontTx/>
              <a:buChar char="•"/>
            </a:pPr>
            <a:r>
              <a:rPr lang="nl-NL" sz="2200" i="1" dirty="0" err="1" smtClean="0"/>
              <a:t>bandgap</a:t>
            </a:r>
            <a:r>
              <a:rPr lang="nl-NL" sz="2200" dirty="0" smtClean="0"/>
              <a:t> is bij isolator veel groter dan bij halfgeleider.</a:t>
            </a:r>
          </a:p>
          <a:p>
            <a:pPr lvl="2" algn="l">
              <a:spcBef>
                <a:spcPct val="20000"/>
              </a:spcBef>
            </a:pPr>
            <a:endParaRPr lang="nl-NL" sz="2200" dirty="0" smtClean="0"/>
          </a:p>
          <a:p>
            <a:pPr lvl="1" algn="l">
              <a:spcBef>
                <a:spcPct val="20000"/>
              </a:spcBef>
            </a:pPr>
            <a:r>
              <a:rPr lang="nl-NL" sz="2200" dirty="0" smtClean="0"/>
              <a:t> </a:t>
            </a:r>
          </a:p>
          <a:p>
            <a:pPr lvl="1" algn="l">
              <a:spcBef>
                <a:spcPct val="20000"/>
              </a:spcBef>
            </a:pPr>
            <a:endParaRPr lang="nl-NL" sz="22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chemeClr val="tx2"/>
                </a:solidFill>
              </a:rPr>
              <a:t>Metaal</a:t>
            </a:r>
            <a:r>
              <a:rPr lang="en-GB" dirty="0" smtClean="0">
                <a:solidFill>
                  <a:schemeClr val="tx2"/>
                </a:solidFill>
              </a:rPr>
              <a:t>  /  isolator  /  </a:t>
            </a:r>
            <a:r>
              <a:rPr lang="en-GB" dirty="0" err="1" smtClean="0">
                <a:solidFill>
                  <a:schemeClr val="tx2"/>
                </a:solidFill>
              </a:rPr>
              <a:t>halfgeleider</a:t>
            </a:r>
            <a:endParaRPr lang="en-GB"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 name="Rectangle 1"/>
          <p:cNvSpPr/>
          <p:nvPr/>
        </p:nvSpPr>
        <p:spPr>
          <a:xfrm>
            <a:off x="5436096" y="5517232"/>
            <a:ext cx="3695242" cy="1015663"/>
          </a:xfrm>
          <a:prstGeom prst="rect">
            <a:avLst/>
          </a:prstGeom>
        </p:spPr>
        <p:txBody>
          <a:bodyPr wrap="none">
            <a:spAutoFit/>
          </a:bodyPr>
          <a:lstStyle/>
          <a:p>
            <a:r>
              <a:rPr lang="nl-NL" sz="2000" b="1" dirty="0" smtClean="0">
                <a:solidFill>
                  <a:srgbClr val="C00000"/>
                </a:solidFill>
              </a:rPr>
              <a:t>valentieband</a:t>
            </a:r>
            <a:r>
              <a:rPr lang="nl-NL" sz="2000" dirty="0" smtClean="0">
                <a:solidFill>
                  <a:srgbClr val="C00000"/>
                </a:solidFill>
              </a:rPr>
              <a:t>: vrije e</a:t>
            </a:r>
            <a:r>
              <a:rPr lang="nl-NL" sz="2000" baseline="30000" dirty="0" smtClean="0">
                <a:solidFill>
                  <a:srgbClr val="C00000"/>
                </a:solidFill>
              </a:rPr>
              <a:t>-</a:t>
            </a:r>
            <a:r>
              <a:rPr lang="nl-NL" sz="2000" dirty="0" smtClean="0">
                <a:solidFill>
                  <a:srgbClr val="C00000"/>
                </a:solidFill>
              </a:rPr>
              <a:t> </a:t>
            </a:r>
          </a:p>
          <a:p>
            <a:r>
              <a:rPr lang="nl-NL" sz="2000" dirty="0" smtClean="0">
                <a:solidFill>
                  <a:srgbClr val="C00000"/>
                </a:solidFill>
              </a:rPr>
              <a:t>in overvolle energieniveaus</a:t>
            </a:r>
          </a:p>
          <a:p>
            <a:r>
              <a:rPr lang="nl-NL" sz="2000" dirty="0" smtClean="0">
                <a:solidFill>
                  <a:srgbClr val="C00000"/>
                </a:solidFill>
                <a:sym typeface="Wingdings" panose="05000000000000000000" pitchFamily="2" charset="2"/>
              </a:rPr>
              <a:t> </a:t>
            </a:r>
            <a:r>
              <a:rPr lang="nl-NL" sz="2000" dirty="0" err="1" smtClean="0">
                <a:solidFill>
                  <a:srgbClr val="C00000"/>
                </a:solidFill>
              </a:rPr>
              <a:t>E</a:t>
            </a:r>
            <a:r>
              <a:rPr lang="nl-NL" sz="2000" baseline="-25000" dirty="0" err="1" smtClean="0">
                <a:solidFill>
                  <a:srgbClr val="C00000"/>
                </a:solidFill>
              </a:rPr>
              <a:t>kin</a:t>
            </a:r>
            <a:r>
              <a:rPr lang="nl-NL" sz="2000" dirty="0" smtClean="0">
                <a:solidFill>
                  <a:srgbClr val="C00000"/>
                </a:solidFill>
              </a:rPr>
              <a:t> </a:t>
            </a:r>
            <a:r>
              <a:rPr lang="nl-NL" sz="2000" dirty="0">
                <a:solidFill>
                  <a:srgbClr val="C00000"/>
                </a:solidFill>
              </a:rPr>
              <a:t>van e</a:t>
            </a:r>
            <a:r>
              <a:rPr lang="nl-NL" sz="2000" baseline="30000" dirty="0">
                <a:solidFill>
                  <a:srgbClr val="C00000"/>
                </a:solidFill>
              </a:rPr>
              <a:t>-</a:t>
            </a:r>
            <a:r>
              <a:rPr lang="nl-NL" sz="2000" dirty="0">
                <a:solidFill>
                  <a:srgbClr val="C00000"/>
                </a:solidFill>
              </a:rPr>
              <a:t> kan niet omhoog</a:t>
            </a:r>
            <a:endParaRPr lang="en-GB" sz="2000" dirty="0">
              <a:solidFill>
                <a:srgbClr val="C00000"/>
              </a:solidFill>
            </a:endParaRPr>
          </a:p>
        </p:txBody>
      </p:sp>
      <p:sp>
        <p:nvSpPr>
          <p:cNvPr id="8" name="Rectangle 7"/>
          <p:cNvSpPr/>
          <p:nvPr/>
        </p:nvSpPr>
        <p:spPr>
          <a:xfrm>
            <a:off x="5687768" y="3717032"/>
            <a:ext cx="3300904" cy="1015663"/>
          </a:xfrm>
          <a:prstGeom prst="rect">
            <a:avLst/>
          </a:prstGeom>
        </p:spPr>
        <p:txBody>
          <a:bodyPr wrap="none">
            <a:spAutoFit/>
          </a:bodyPr>
          <a:lstStyle/>
          <a:p>
            <a:r>
              <a:rPr lang="nl-NL" sz="2000" b="1" dirty="0" smtClean="0">
                <a:solidFill>
                  <a:schemeClr val="accent6">
                    <a:lumMod val="75000"/>
                  </a:schemeClr>
                </a:solidFill>
              </a:rPr>
              <a:t>conductieband</a:t>
            </a:r>
            <a:r>
              <a:rPr lang="nl-NL" sz="2000" dirty="0" smtClean="0">
                <a:solidFill>
                  <a:schemeClr val="accent6">
                    <a:lumMod val="75000"/>
                  </a:schemeClr>
                </a:solidFill>
              </a:rPr>
              <a:t>: vrije e</a:t>
            </a:r>
            <a:r>
              <a:rPr lang="nl-NL" sz="2000" baseline="30000" dirty="0" smtClean="0">
                <a:solidFill>
                  <a:schemeClr val="accent6">
                    <a:lumMod val="75000"/>
                  </a:schemeClr>
                </a:solidFill>
              </a:rPr>
              <a:t>-</a:t>
            </a:r>
            <a:r>
              <a:rPr lang="nl-NL" sz="2000" dirty="0" smtClean="0">
                <a:solidFill>
                  <a:schemeClr val="accent6">
                    <a:lumMod val="75000"/>
                  </a:schemeClr>
                </a:solidFill>
              </a:rPr>
              <a:t> </a:t>
            </a:r>
          </a:p>
          <a:p>
            <a:r>
              <a:rPr lang="nl-NL" sz="2000" dirty="0" smtClean="0">
                <a:solidFill>
                  <a:schemeClr val="accent6">
                    <a:lumMod val="75000"/>
                  </a:schemeClr>
                </a:solidFill>
              </a:rPr>
              <a:t>kunnen versneld worden </a:t>
            </a:r>
            <a:r>
              <a:rPr lang="nl-NL" sz="2000" dirty="0" smtClean="0">
                <a:solidFill>
                  <a:schemeClr val="accent6">
                    <a:lumMod val="75000"/>
                  </a:schemeClr>
                </a:solidFill>
                <a:sym typeface="Wingdings" panose="05000000000000000000" pitchFamily="2" charset="2"/>
              </a:rPr>
              <a:t></a:t>
            </a:r>
          </a:p>
          <a:p>
            <a:r>
              <a:rPr lang="nl-NL" sz="2000" dirty="0" smtClean="0">
                <a:solidFill>
                  <a:schemeClr val="accent6">
                    <a:lumMod val="75000"/>
                  </a:schemeClr>
                </a:solidFill>
                <a:sym typeface="Wingdings" panose="05000000000000000000" pitchFamily="2" charset="2"/>
              </a:rPr>
              <a:t>er kan een stroom lopen</a:t>
            </a:r>
            <a:endParaRPr lang="en-GB" sz="2000" dirty="0">
              <a:solidFill>
                <a:schemeClr val="accent6">
                  <a:lumMod val="75000"/>
                </a:schemeClr>
              </a:solidFill>
            </a:endParaRPr>
          </a:p>
        </p:txBody>
      </p:sp>
      <p:sp>
        <p:nvSpPr>
          <p:cNvPr id="3" name="Rectangle 2"/>
          <p:cNvSpPr/>
          <p:nvPr/>
        </p:nvSpPr>
        <p:spPr>
          <a:xfrm>
            <a:off x="6574090" y="4797152"/>
            <a:ext cx="2390398" cy="923330"/>
          </a:xfrm>
          <a:prstGeom prst="rect">
            <a:avLst/>
          </a:prstGeom>
        </p:spPr>
        <p:txBody>
          <a:bodyPr wrap="none">
            <a:spAutoFit/>
          </a:bodyPr>
          <a:lstStyle/>
          <a:p>
            <a:r>
              <a:rPr lang="nl-NL" sz="1800" dirty="0" smtClean="0"/>
              <a:t>geen energieniveaus </a:t>
            </a:r>
          </a:p>
          <a:p>
            <a:r>
              <a:rPr lang="nl-NL" sz="1800" dirty="0" smtClean="0"/>
              <a:t>beschikbaar </a:t>
            </a:r>
          </a:p>
          <a:p>
            <a:endParaRPr lang="en-GB" sz="1800" dirty="0"/>
          </a:p>
        </p:txBody>
      </p:sp>
    </p:spTree>
    <p:extLst>
      <p:ext uri="{BB962C8B-B14F-4D97-AF65-F5344CB8AC3E}">
        <p14:creationId xmlns:p14="http://schemas.microsoft.com/office/powerpoint/2010/main" val="168767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type="title"/>
          </p:nvPr>
        </p:nvSpPr>
        <p:spPr>
          <a:xfrm>
            <a:off x="685800" y="-76200"/>
            <a:ext cx="7772400" cy="1143000"/>
          </a:xfrm>
        </p:spPr>
        <p:txBody>
          <a:bodyPr/>
          <a:lstStyle/>
          <a:p>
            <a:r>
              <a:rPr lang="en-US" sz="2400" dirty="0" smtClean="0"/>
              <a:t>§40.8 </a:t>
            </a:r>
            <a:r>
              <a:rPr lang="en-US" sz="2400" dirty="0" err="1" smtClean="0"/>
              <a:t>Elektronen</a:t>
            </a:r>
            <a:r>
              <a:rPr lang="en-US" sz="2400" dirty="0" smtClean="0"/>
              <a:t>- en </a:t>
            </a:r>
            <a:r>
              <a:rPr lang="en-US" sz="2400" dirty="0" err="1" smtClean="0"/>
              <a:t>gatengeleiding</a:t>
            </a:r>
            <a:r>
              <a:rPr lang="en-US" sz="2400" dirty="0" smtClean="0"/>
              <a:t> in Si</a:t>
            </a:r>
            <a:endParaRPr lang="en-US" sz="2400" dirty="0"/>
          </a:p>
        </p:txBody>
      </p:sp>
      <p:pic>
        <p:nvPicPr>
          <p:cNvPr id="25607" name="Picture 7" descr="Figure_40_34"/>
          <p:cNvPicPr>
            <a:picLocks noChangeAspect="1" noChangeArrowheads="1"/>
          </p:cNvPicPr>
          <p:nvPr/>
        </p:nvPicPr>
        <p:blipFill rotWithShape="1">
          <a:blip r:embed="rId3">
            <a:extLst>
              <a:ext uri="{28A0092B-C50C-407E-A947-70E740481C1C}">
                <a14:useLocalDpi xmlns:a14="http://schemas.microsoft.com/office/drawing/2010/main" val="0"/>
              </a:ext>
            </a:extLst>
          </a:blip>
          <a:srcRect r="54886" b="13032"/>
          <a:stretch/>
        </p:blipFill>
        <p:spPr bwMode="auto">
          <a:xfrm>
            <a:off x="2133601" y="1821056"/>
            <a:ext cx="4382616" cy="3768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802" y="4696968"/>
            <a:ext cx="2139696" cy="2084832"/>
          </a:xfrm>
          <a:prstGeom prst="rect">
            <a:avLst/>
          </a:prstGeom>
        </p:spPr>
      </p:pic>
      <p:sp>
        <p:nvSpPr>
          <p:cNvPr id="5" name="Rectangle 4"/>
          <p:cNvSpPr/>
          <p:nvPr/>
        </p:nvSpPr>
        <p:spPr>
          <a:xfrm>
            <a:off x="1619672" y="6396335"/>
            <a:ext cx="4572000" cy="461665"/>
          </a:xfrm>
          <a:prstGeom prst="rect">
            <a:avLst/>
          </a:prstGeom>
        </p:spPr>
        <p:txBody>
          <a:bodyPr>
            <a:spAutoFit/>
          </a:bodyPr>
          <a:lstStyle/>
          <a:p>
            <a:r>
              <a:rPr lang="nl-NL" sz="1200" dirty="0">
                <a:hlinkClick r:id="rId5"/>
              </a:rPr>
              <a:t>http://</a:t>
            </a:r>
            <a:r>
              <a:rPr lang="nl-NL" sz="1200" dirty="0" smtClean="0">
                <a:hlinkClick r:id="rId5"/>
              </a:rPr>
              <a:t>hyperphysics.phy-astr.gsu.edu/hbase/solids/sili2.html</a:t>
            </a:r>
            <a:endParaRPr lang="nl-NL" sz="1200" dirty="0" smtClean="0"/>
          </a:p>
          <a:p>
            <a:endParaRPr lang="nl-NL" sz="1200"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0298" y="1484784"/>
            <a:ext cx="1942703" cy="1942703"/>
          </a:xfrm>
          <a:prstGeom prst="rect">
            <a:avLst/>
          </a:prstGeom>
        </p:spPr>
      </p:pic>
    </p:spTree>
    <p:extLst>
      <p:ext uri="{BB962C8B-B14F-4D97-AF65-F5344CB8AC3E}">
        <p14:creationId xmlns:p14="http://schemas.microsoft.com/office/powerpoint/2010/main" val="180616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Gatengeleiding</a:t>
            </a:r>
            <a:endParaRPr lang="en-GB" dirty="0">
              <a:solidFill>
                <a:srgbClr val="000000"/>
              </a:solidFill>
            </a:endParaRPr>
          </a:p>
        </p:txBody>
      </p:sp>
      <p:sp>
        <p:nvSpPr>
          <p:cNvPr id="1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grpSp>
        <p:nvGrpSpPr>
          <p:cNvPr id="2" name="Group 1"/>
          <p:cNvGrpSpPr/>
          <p:nvPr/>
        </p:nvGrpSpPr>
        <p:grpSpPr>
          <a:xfrm>
            <a:off x="765139" y="1274440"/>
            <a:ext cx="7263245" cy="3306688"/>
            <a:chOff x="280555" y="914400"/>
            <a:chExt cx="7263245" cy="3306688"/>
          </a:xfrm>
        </p:grpSpPr>
        <p:pic>
          <p:nvPicPr>
            <p:cNvPr id="9" name="Picture 12" descr="http://sub.allaboutcircuits.com/images/034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55" y="914400"/>
              <a:ext cx="7263245" cy="33066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395536" y="3790841"/>
              <a:ext cx="4153445" cy="430247"/>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20" name="Rectangle 4"/>
          <p:cNvSpPr>
            <a:spLocks noChangeArrowheads="1"/>
          </p:cNvSpPr>
          <p:nvPr/>
        </p:nvSpPr>
        <p:spPr bwMode="auto">
          <a:xfrm>
            <a:off x="107504" y="5488657"/>
            <a:ext cx="8202364" cy="233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95400" lvl="2" indent="-381000" algn="l">
              <a:spcBef>
                <a:spcPct val="20000"/>
              </a:spcBef>
              <a:buFontTx/>
              <a:buChar char="•"/>
            </a:pPr>
            <a:r>
              <a:rPr lang="nl-NL" sz="2200" dirty="0" smtClean="0">
                <a:solidFill>
                  <a:srgbClr val="339966"/>
                </a:solidFill>
              </a:rPr>
              <a:t>elektronen schuiven op (collectief, niet individueel)</a:t>
            </a:r>
          </a:p>
          <a:p>
            <a:pPr marL="1295400" lvl="2" indent="-381000" algn="l">
              <a:spcBef>
                <a:spcPct val="20000"/>
              </a:spcBef>
              <a:buFontTx/>
              <a:buChar char="•"/>
            </a:pPr>
            <a:endParaRPr lang="nl-NL" sz="800" dirty="0" smtClean="0">
              <a:solidFill>
                <a:srgbClr val="339966"/>
              </a:solidFill>
            </a:endParaRPr>
          </a:p>
          <a:p>
            <a:pPr marL="1295400" lvl="2" indent="-381000" algn="l">
              <a:spcBef>
                <a:spcPct val="20000"/>
              </a:spcBef>
              <a:buFontTx/>
              <a:buChar char="•"/>
            </a:pPr>
            <a:r>
              <a:rPr lang="nl-NL" sz="2200" dirty="0" smtClean="0">
                <a:solidFill>
                  <a:srgbClr val="339966"/>
                </a:solidFill>
              </a:rPr>
              <a:t>vacatures </a:t>
            </a:r>
            <a:r>
              <a:rPr lang="nl-NL" sz="2200" dirty="0" smtClean="0">
                <a:solidFill>
                  <a:srgbClr val="339966"/>
                </a:solidFill>
                <a:sym typeface="Wingdings" panose="05000000000000000000" pitchFamily="2" charset="2"/>
              </a:rPr>
              <a:t> gaten:   opvatten als positief ‘deeltje’</a:t>
            </a:r>
            <a:endParaRPr lang="nl-NL" sz="2200" dirty="0" smtClean="0">
              <a:solidFill>
                <a:srgbClr val="339966"/>
              </a:solidFill>
            </a:endParaRPr>
          </a:p>
          <a:p>
            <a:pPr lvl="2" algn="l">
              <a:spcBef>
                <a:spcPct val="20000"/>
              </a:spcBef>
            </a:pPr>
            <a:endParaRPr lang="nl-NL" sz="2200" dirty="0" smtClean="0">
              <a:solidFill>
                <a:srgbClr val="339966"/>
              </a:solidFill>
            </a:endParaRPr>
          </a:p>
          <a:p>
            <a:pPr lvl="1" algn="l">
              <a:spcBef>
                <a:spcPct val="20000"/>
              </a:spcBef>
            </a:pPr>
            <a:r>
              <a:rPr lang="nl-NL" sz="2200" dirty="0" smtClean="0">
                <a:solidFill>
                  <a:srgbClr val="339966"/>
                </a:solidFill>
              </a:rPr>
              <a:t> </a:t>
            </a:r>
          </a:p>
          <a:p>
            <a:pPr lvl="1" algn="l">
              <a:spcBef>
                <a:spcPct val="20000"/>
              </a:spcBef>
            </a:pPr>
            <a:endParaRPr lang="nl-NL" sz="2200" dirty="0" smtClean="0">
              <a:solidFill>
                <a:srgbClr val="339966"/>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044" y="71438"/>
            <a:ext cx="1403648" cy="1052736"/>
          </a:xfrm>
          <a:prstGeom prst="rect">
            <a:avLst/>
          </a:prstGeom>
        </p:spPr>
      </p:pic>
    </p:spTree>
    <p:extLst>
      <p:ext uri="{BB962C8B-B14F-4D97-AF65-F5344CB8AC3E}">
        <p14:creationId xmlns:p14="http://schemas.microsoft.com/office/powerpoint/2010/main" val="8100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75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7180" y="5745450"/>
            <a:ext cx="2893073" cy="707886"/>
          </a:xfrm>
          <a:prstGeom prst="rect">
            <a:avLst/>
          </a:prstGeom>
        </p:spPr>
        <p:txBody>
          <a:bodyPr wrap="none">
            <a:spAutoFit/>
          </a:bodyPr>
          <a:lstStyle/>
          <a:p>
            <a:r>
              <a:rPr lang="nl-NL" sz="2000" b="1" dirty="0" smtClean="0">
                <a:solidFill>
                  <a:srgbClr val="C00000"/>
                </a:solidFill>
              </a:rPr>
              <a:t>valentieband</a:t>
            </a:r>
            <a:r>
              <a:rPr lang="nl-NL" sz="2000" dirty="0" smtClean="0">
                <a:solidFill>
                  <a:srgbClr val="C00000"/>
                </a:solidFill>
              </a:rPr>
              <a:t>: e</a:t>
            </a:r>
            <a:r>
              <a:rPr lang="nl-NL" sz="2000" baseline="30000" dirty="0" smtClean="0">
                <a:solidFill>
                  <a:srgbClr val="C00000"/>
                </a:solidFill>
              </a:rPr>
              <a:t>-</a:t>
            </a:r>
            <a:r>
              <a:rPr lang="nl-NL" sz="2000" dirty="0" smtClean="0">
                <a:solidFill>
                  <a:srgbClr val="C00000"/>
                </a:solidFill>
              </a:rPr>
              <a:t> -gaten</a:t>
            </a:r>
          </a:p>
          <a:p>
            <a:r>
              <a:rPr lang="nl-NL" sz="2000" dirty="0" smtClean="0">
                <a:solidFill>
                  <a:srgbClr val="C00000"/>
                </a:solidFill>
              </a:rPr>
              <a:t>(~ luchtmoleculen)</a:t>
            </a:r>
            <a:endParaRPr lang="en-GB" sz="2000" dirty="0">
              <a:solidFill>
                <a:srgbClr val="C00000"/>
              </a:solidFill>
            </a:endParaRPr>
          </a:p>
        </p:txBody>
      </p:sp>
      <p:sp>
        <p:nvSpPr>
          <p:cNvPr id="8" name="Rectangle 7"/>
          <p:cNvSpPr/>
          <p:nvPr/>
        </p:nvSpPr>
        <p:spPr>
          <a:xfrm>
            <a:off x="5856083" y="3802851"/>
            <a:ext cx="2964273" cy="707886"/>
          </a:xfrm>
          <a:prstGeom prst="rect">
            <a:avLst/>
          </a:prstGeom>
        </p:spPr>
        <p:txBody>
          <a:bodyPr wrap="none">
            <a:spAutoFit/>
          </a:bodyPr>
          <a:lstStyle/>
          <a:p>
            <a:r>
              <a:rPr lang="nl-NL" sz="2000" b="1" dirty="0" smtClean="0">
                <a:solidFill>
                  <a:srgbClr val="2D2DB9">
                    <a:lumMod val="75000"/>
                  </a:srgbClr>
                </a:solidFill>
              </a:rPr>
              <a:t>conductieband</a:t>
            </a:r>
            <a:r>
              <a:rPr lang="nl-NL" sz="2000" dirty="0" smtClean="0">
                <a:solidFill>
                  <a:srgbClr val="2D2DB9">
                    <a:lumMod val="75000"/>
                  </a:srgbClr>
                </a:solidFill>
              </a:rPr>
              <a:t>: vrije e</a:t>
            </a:r>
            <a:r>
              <a:rPr lang="nl-NL" sz="2000" baseline="30000" dirty="0" smtClean="0">
                <a:solidFill>
                  <a:srgbClr val="2D2DB9">
                    <a:lumMod val="75000"/>
                  </a:srgbClr>
                </a:solidFill>
              </a:rPr>
              <a:t>-</a:t>
            </a:r>
            <a:r>
              <a:rPr lang="nl-NL" sz="2000" dirty="0" smtClean="0">
                <a:solidFill>
                  <a:srgbClr val="2D2DB9">
                    <a:lumMod val="75000"/>
                  </a:srgbClr>
                </a:solidFill>
              </a:rPr>
              <a:t> </a:t>
            </a:r>
          </a:p>
          <a:p>
            <a:r>
              <a:rPr lang="nl-NL" sz="2000" dirty="0" smtClean="0">
                <a:solidFill>
                  <a:srgbClr val="2D2DB9">
                    <a:lumMod val="75000"/>
                  </a:srgbClr>
                </a:solidFill>
              </a:rPr>
              <a:t>(~ watermoleculen)</a:t>
            </a:r>
            <a:endParaRPr lang="en-GB" sz="2000" dirty="0">
              <a:solidFill>
                <a:srgbClr val="2D2DB9">
                  <a:lumMod val="75000"/>
                </a:srgbClr>
              </a:solidFill>
            </a:endParaRPr>
          </a:p>
        </p:txBody>
      </p:sp>
      <p:sp>
        <p:nvSpPr>
          <p:cNvPr id="3" name="Rectangle 2"/>
          <p:cNvSpPr/>
          <p:nvPr/>
        </p:nvSpPr>
        <p:spPr>
          <a:xfrm>
            <a:off x="6188401" y="4882971"/>
            <a:ext cx="2416047" cy="923330"/>
          </a:xfrm>
          <a:prstGeom prst="rect">
            <a:avLst/>
          </a:prstGeom>
        </p:spPr>
        <p:txBody>
          <a:bodyPr wrap="none">
            <a:spAutoFit/>
          </a:bodyPr>
          <a:lstStyle/>
          <a:p>
            <a:r>
              <a:rPr lang="nl-NL" sz="1800" b="1" dirty="0" smtClean="0">
                <a:solidFill>
                  <a:srgbClr val="000000"/>
                </a:solidFill>
              </a:rPr>
              <a:t>geen</a:t>
            </a:r>
            <a:r>
              <a:rPr lang="nl-NL" sz="1800" dirty="0" smtClean="0">
                <a:solidFill>
                  <a:srgbClr val="000000"/>
                </a:solidFill>
              </a:rPr>
              <a:t> energieniveaus </a:t>
            </a:r>
          </a:p>
          <a:p>
            <a:r>
              <a:rPr lang="nl-NL" sz="1800" dirty="0" smtClean="0">
                <a:solidFill>
                  <a:srgbClr val="000000"/>
                </a:solidFill>
              </a:rPr>
              <a:t>beschikbaar </a:t>
            </a:r>
          </a:p>
          <a:p>
            <a:endParaRPr lang="en-GB" sz="1800" dirty="0">
              <a:solidFill>
                <a:srgbClr val="000000"/>
              </a:solidFill>
            </a:endParaRPr>
          </a:p>
        </p:txBody>
      </p:sp>
      <p:sp>
        <p:nvSpPr>
          <p:cNvPr id="11"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Halfgeleider</a:t>
            </a:r>
            <a:endParaRPr lang="en-GB" dirty="0">
              <a:solidFill>
                <a:srgbClr val="000000"/>
              </a:solidFill>
            </a:endParaRPr>
          </a:p>
        </p:txBody>
      </p:sp>
      <p:pic>
        <p:nvPicPr>
          <p:cNvPr id="12" name="Picture 11"/>
          <p:cNvPicPr>
            <a:picLocks noChangeAspect="1"/>
          </p:cNvPicPr>
          <p:nvPr/>
        </p:nvPicPr>
        <p:blipFill>
          <a:blip r:embed="rId3"/>
          <a:stretch>
            <a:fillRect/>
          </a:stretch>
        </p:blipFill>
        <p:spPr>
          <a:xfrm>
            <a:off x="545968" y="1052736"/>
            <a:ext cx="8442704" cy="2664296"/>
          </a:xfrm>
          <a:prstGeom prst="rect">
            <a:avLst/>
          </a:prstGeom>
        </p:spPr>
      </p:pic>
      <p:sp>
        <p:nvSpPr>
          <p:cNvPr id="13" name="Rectangle 4"/>
          <p:cNvSpPr>
            <a:spLocks noChangeArrowheads="1"/>
          </p:cNvSpPr>
          <p:nvPr/>
        </p:nvSpPr>
        <p:spPr bwMode="auto">
          <a:xfrm>
            <a:off x="107504" y="3976489"/>
            <a:ext cx="8202364" cy="233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95400" lvl="2" indent="-381000" algn="l">
              <a:spcBef>
                <a:spcPct val="20000"/>
              </a:spcBef>
              <a:buFontTx/>
              <a:buChar char="•"/>
            </a:pPr>
            <a:r>
              <a:rPr lang="nl-NL" sz="2200" dirty="0" smtClean="0">
                <a:solidFill>
                  <a:srgbClr val="000000"/>
                </a:solidFill>
              </a:rPr>
              <a:t>geleidingsband (bijna leeg)</a:t>
            </a:r>
          </a:p>
          <a:p>
            <a:pPr marL="1295400" lvl="2" indent="-381000" algn="l">
              <a:spcBef>
                <a:spcPct val="20000"/>
              </a:spcBef>
              <a:buFontTx/>
              <a:buChar char="•"/>
            </a:pPr>
            <a:endParaRPr lang="nl-NL" sz="2200" dirty="0" smtClean="0">
              <a:solidFill>
                <a:srgbClr val="000000"/>
              </a:solidFill>
            </a:endParaRPr>
          </a:p>
          <a:p>
            <a:pPr marL="1295400" lvl="2" indent="-381000" algn="l">
              <a:spcBef>
                <a:spcPct val="20000"/>
              </a:spcBef>
              <a:buFontTx/>
              <a:buChar char="•"/>
            </a:pPr>
            <a:r>
              <a:rPr lang="nl-NL" sz="2200" i="1" dirty="0" smtClean="0">
                <a:solidFill>
                  <a:srgbClr val="000000"/>
                </a:solidFill>
              </a:rPr>
              <a:t>verboden</a:t>
            </a:r>
            <a:r>
              <a:rPr lang="nl-NL" sz="2200" dirty="0" smtClean="0">
                <a:solidFill>
                  <a:srgbClr val="000000"/>
                </a:solidFill>
              </a:rPr>
              <a:t> energiekloof</a:t>
            </a:r>
          </a:p>
          <a:p>
            <a:pPr marL="1295400" lvl="2" indent="-381000" algn="l">
              <a:spcBef>
                <a:spcPct val="20000"/>
              </a:spcBef>
              <a:buFontTx/>
              <a:buChar char="•"/>
            </a:pPr>
            <a:endParaRPr lang="nl-NL" sz="2200" dirty="0" smtClean="0">
              <a:solidFill>
                <a:srgbClr val="000000"/>
              </a:solidFill>
            </a:endParaRPr>
          </a:p>
          <a:p>
            <a:pPr marL="1295400" lvl="2" indent="-381000" algn="l">
              <a:spcBef>
                <a:spcPct val="20000"/>
              </a:spcBef>
              <a:buFontTx/>
              <a:buChar char="•"/>
            </a:pPr>
            <a:r>
              <a:rPr lang="nl-NL" sz="2200" dirty="0" smtClean="0">
                <a:solidFill>
                  <a:srgbClr val="000000"/>
                </a:solidFill>
              </a:rPr>
              <a:t>valentieband (overvol)</a:t>
            </a:r>
          </a:p>
          <a:p>
            <a:pPr lvl="2" algn="l">
              <a:spcBef>
                <a:spcPct val="20000"/>
              </a:spcBef>
            </a:pPr>
            <a:endParaRPr lang="nl-NL" sz="2200" dirty="0" smtClean="0">
              <a:solidFill>
                <a:srgbClr val="000000"/>
              </a:solidFill>
            </a:endParaRPr>
          </a:p>
          <a:p>
            <a:pPr lvl="1" algn="l">
              <a:spcBef>
                <a:spcPct val="20000"/>
              </a:spcBef>
            </a:pPr>
            <a:r>
              <a:rPr lang="nl-NL" sz="2200" dirty="0" smtClean="0">
                <a:solidFill>
                  <a:srgbClr val="000000"/>
                </a:solidFill>
              </a:rPr>
              <a:t> </a:t>
            </a:r>
          </a:p>
          <a:p>
            <a:pPr lvl="1" algn="l">
              <a:spcBef>
                <a:spcPct val="20000"/>
              </a:spcBef>
            </a:pPr>
            <a:endParaRPr lang="nl-NL" sz="2200" dirty="0" smtClean="0">
              <a:solidFill>
                <a:srgbClr val="000000"/>
              </a:solidFill>
            </a:endParaRPr>
          </a:p>
        </p:txBody>
      </p:sp>
      <p:sp>
        <p:nvSpPr>
          <p:cNvPr id="1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Tree>
    <p:extLst>
      <p:ext uri="{BB962C8B-B14F-4D97-AF65-F5344CB8AC3E}">
        <p14:creationId xmlns:p14="http://schemas.microsoft.com/office/powerpoint/2010/main" val="37271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nl-NL" dirty="0" smtClean="0">
                <a:solidFill>
                  <a:schemeClr val="tx2"/>
                </a:solidFill>
              </a:rPr>
              <a:t>§40.8 Halfgeleiders en doteren</a:t>
            </a:r>
            <a:endParaRPr lang="nl-NL" dirty="0">
              <a:solidFill>
                <a:schemeClr val="tx2"/>
              </a:solidFill>
            </a:endParaRPr>
          </a:p>
        </p:txBody>
      </p:sp>
      <p:sp>
        <p:nvSpPr>
          <p:cNvPr id="7"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1381798" y="2420888"/>
            <a:ext cx="7476130" cy="3461919"/>
          </a:xfrm>
          <a:prstGeom prst="rect">
            <a:avLst/>
          </a:prstGeom>
        </p:spPr>
      </p:pic>
      <p:sp>
        <p:nvSpPr>
          <p:cNvPr id="8" name="Text Box 4"/>
          <p:cNvSpPr txBox="1">
            <a:spLocks noChangeArrowheads="1"/>
          </p:cNvSpPr>
          <p:nvPr/>
        </p:nvSpPr>
        <p:spPr bwMode="auto">
          <a:xfrm>
            <a:off x="323528" y="983050"/>
            <a:ext cx="8534400"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nl-NL" sz="2000" dirty="0" smtClean="0">
                <a:solidFill>
                  <a:srgbClr val="333399"/>
                </a:solidFill>
              </a:rPr>
              <a:t>Fosfor-dotering (</a:t>
            </a:r>
            <a:r>
              <a:rPr lang="nl-NL" sz="2000" baseline="-25000" dirty="0" smtClean="0">
                <a:solidFill>
                  <a:srgbClr val="333399"/>
                </a:solidFill>
              </a:rPr>
              <a:t>15</a:t>
            </a:r>
            <a:r>
              <a:rPr lang="nl-NL" sz="2000" dirty="0" smtClean="0">
                <a:solidFill>
                  <a:srgbClr val="333399"/>
                </a:solidFill>
              </a:rPr>
              <a:t>P) in silicium (</a:t>
            </a:r>
            <a:r>
              <a:rPr lang="nl-NL" sz="2000" baseline="-25000" dirty="0" smtClean="0">
                <a:solidFill>
                  <a:srgbClr val="333399"/>
                </a:solidFill>
              </a:rPr>
              <a:t>14</a:t>
            </a:r>
            <a:r>
              <a:rPr lang="nl-NL" sz="2000" dirty="0" smtClean="0">
                <a:solidFill>
                  <a:srgbClr val="333399"/>
                </a:solidFill>
              </a:rPr>
              <a:t>Si): </a:t>
            </a:r>
            <a:r>
              <a:rPr lang="nl-NL" sz="2000" i="1" dirty="0" smtClean="0">
                <a:solidFill>
                  <a:srgbClr val="333399"/>
                </a:solidFill>
              </a:rPr>
              <a:t>n</a:t>
            </a:r>
            <a:r>
              <a:rPr lang="nl-NL" sz="2000" dirty="0" smtClean="0">
                <a:solidFill>
                  <a:srgbClr val="333399"/>
                </a:solidFill>
              </a:rPr>
              <a:t>-type halfgeleider</a:t>
            </a:r>
          </a:p>
          <a:p>
            <a:pPr>
              <a:spcBef>
                <a:spcPct val="50000"/>
              </a:spcBef>
            </a:pPr>
            <a:r>
              <a:rPr lang="nl-NL" sz="2000" dirty="0" smtClean="0">
                <a:solidFill>
                  <a:srgbClr val="333399"/>
                </a:solidFill>
              </a:rPr>
              <a:t>(overschot negatieve ladingsdragers)</a:t>
            </a:r>
            <a:endParaRPr lang="nl-NL" sz="2000" dirty="0">
              <a:solidFill>
                <a:srgbClr val="333399"/>
              </a:solidFill>
            </a:endParaRPr>
          </a:p>
        </p:txBody>
      </p:sp>
      <p:sp>
        <p:nvSpPr>
          <p:cNvPr id="3" name="Rechthoek 2"/>
          <p:cNvSpPr/>
          <p:nvPr/>
        </p:nvSpPr>
        <p:spPr>
          <a:xfrm>
            <a:off x="945289" y="6165304"/>
            <a:ext cx="1610487" cy="461665"/>
          </a:xfrm>
          <a:prstGeom prst="rect">
            <a:avLst/>
          </a:prstGeom>
        </p:spPr>
        <p:txBody>
          <a:bodyPr wrap="none">
            <a:spAutoFit/>
          </a:bodyPr>
          <a:lstStyle/>
          <a:p>
            <a:r>
              <a:rPr lang="nl-NL" dirty="0" smtClean="0">
                <a:solidFill>
                  <a:srgbClr val="660066"/>
                </a:solidFill>
              </a:rPr>
              <a:t>Si: </a:t>
            </a:r>
            <a:r>
              <a:rPr lang="is-IS" dirty="0" smtClean="0">
                <a:solidFill>
                  <a:srgbClr val="660066"/>
                </a:solidFill>
              </a:rPr>
              <a:t>3s</a:t>
            </a:r>
            <a:r>
              <a:rPr lang="is-IS" baseline="30000" dirty="0" smtClean="0">
                <a:solidFill>
                  <a:srgbClr val="660066"/>
                </a:solidFill>
              </a:rPr>
              <a:t>2</a:t>
            </a:r>
            <a:r>
              <a:rPr lang="is-IS" dirty="0" smtClean="0">
                <a:solidFill>
                  <a:srgbClr val="660066"/>
                </a:solidFill>
              </a:rPr>
              <a:t> </a:t>
            </a:r>
            <a:r>
              <a:rPr lang="is-IS" dirty="0">
                <a:solidFill>
                  <a:srgbClr val="660066"/>
                </a:solidFill>
              </a:rPr>
              <a:t>3p</a:t>
            </a:r>
            <a:r>
              <a:rPr lang="is-IS" baseline="30000" dirty="0">
                <a:solidFill>
                  <a:srgbClr val="660066"/>
                </a:solidFill>
              </a:rPr>
              <a:t>2</a:t>
            </a:r>
            <a:endParaRPr lang="nl-NL" dirty="0">
              <a:solidFill>
                <a:srgbClr val="660066"/>
              </a:solidFill>
            </a:endParaRPr>
          </a:p>
        </p:txBody>
      </p:sp>
      <p:sp>
        <p:nvSpPr>
          <p:cNvPr id="9" name="Rechthoek 8"/>
          <p:cNvSpPr/>
          <p:nvPr/>
        </p:nvSpPr>
        <p:spPr>
          <a:xfrm>
            <a:off x="3749971" y="6165304"/>
            <a:ext cx="1542109" cy="461665"/>
          </a:xfrm>
          <a:prstGeom prst="rect">
            <a:avLst/>
          </a:prstGeom>
        </p:spPr>
        <p:txBody>
          <a:bodyPr wrap="none">
            <a:spAutoFit/>
          </a:bodyPr>
          <a:lstStyle/>
          <a:p>
            <a:r>
              <a:rPr lang="nl-NL" dirty="0" smtClean="0">
                <a:solidFill>
                  <a:srgbClr val="660066"/>
                </a:solidFill>
              </a:rPr>
              <a:t>P: </a:t>
            </a:r>
            <a:r>
              <a:rPr lang="is-IS" dirty="0" smtClean="0">
                <a:solidFill>
                  <a:srgbClr val="660066"/>
                </a:solidFill>
              </a:rPr>
              <a:t>3s</a:t>
            </a:r>
            <a:r>
              <a:rPr lang="is-IS" baseline="30000" dirty="0" smtClean="0">
                <a:solidFill>
                  <a:srgbClr val="660066"/>
                </a:solidFill>
              </a:rPr>
              <a:t>2</a:t>
            </a:r>
            <a:r>
              <a:rPr lang="is-IS" dirty="0" smtClean="0">
                <a:solidFill>
                  <a:srgbClr val="660066"/>
                </a:solidFill>
              </a:rPr>
              <a:t> 3p</a:t>
            </a:r>
            <a:r>
              <a:rPr lang="is-IS" baseline="30000" dirty="0" smtClean="0">
                <a:solidFill>
                  <a:srgbClr val="660066"/>
                </a:solidFill>
              </a:rPr>
              <a:t>3</a:t>
            </a:r>
            <a:endParaRPr lang="nl-NL" dirty="0">
              <a:solidFill>
                <a:srgbClr val="660066"/>
              </a:solidFill>
            </a:endParaRPr>
          </a:p>
        </p:txBody>
      </p:sp>
    </p:spTree>
    <p:extLst>
      <p:ext uri="{BB962C8B-B14F-4D97-AF65-F5344CB8AC3E}">
        <p14:creationId xmlns:p14="http://schemas.microsoft.com/office/powerpoint/2010/main" val="3767159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323528" y="983050"/>
            <a:ext cx="8534400"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nl-NL" sz="2000" dirty="0" smtClean="0">
                <a:solidFill>
                  <a:srgbClr val="333399"/>
                </a:solidFill>
              </a:rPr>
              <a:t>Arseen-dotering in silicium: </a:t>
            </a:r>
            <a:r>
              <a:rPr lang="nl-NL" sz="2000" i="1" dirty="0" smtClean="0">
                <a:solidFill>
                  <a:srgbClr val="333399"/>
                </a:solidFill>
              </a:rPr>
              <a:t>n</a:t>
            </a:r>
            <a:r>
              <a:rPr lang="nl-NL" sz="2000" dirty="0" smtClean="0">
                <a:solidFill>
                  <a:srgbClr val="333399"/>
                </a:solidFill>
              </a:rPr>
              <a:t>-type halfgeleider</a:t>
            </a:r>
          </a:p>
          <a:p>
            <a:pPr>
              <a:spcBef>
                <a:spcPct val="50000"/>
              </a:spcBef>
            </a:pPr>
            <a:r>
              <a:rPr lang="nl-NL" sz="2000" dirty="0" smtClean="0">
                <a:solidFill>
                  <a:srgbClr val="333399"/>
                </a:solidFill>
              </a:rPr>
              <a:t>(overschot negatieve ladingsdragers)</a:t>
            </a:r>
            <a:endParaRPr lang="nl-NL" sz="2000" dirty="0">
              <a:solidFill>
                <a:srgbClr val="333399"/>
              </a:solidFill>
            </a:endParaRPr>
          </a:p>
        </p:txBody>
      </p:sp>
      <p:pic>
        <p:nvPicPr>
          <p:cNvPr id="25607" name="Picture 7" descr="Figure_40_34"/>
          <p:cNvPicPr>
            <a:picLocks noChangeAspect="1" noChangeArrowheads="1"/>
          </p:cNvPicPr>
          <p:nvPr/>
        </p:nvPicPr>
        <p:blipFill rotWithShape="1">
          <a:blip r:embed="rId3">
            <a:extLst>
              <a:ext uri="{28A0092B-C50C-407E-A947-70E740481C1C}">
                <a14:useLocalDpi xmlns:a14="http://schemas.microsoft.com/office/drawing/2010/main" val="0"/>
              </a:ext>
            </a:extLst>
          </a:blip>
          <a:srcRect b="12230"/>
          <a:stretch/>
        </p:blipFill>
        <p:spPr bwMode="auto">
          <a:xfrm>
            <a:off x="296863" y="2667000"/>
            <a:ext cx="8548687" cy="321027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nl-NL" dirty="0" smtClean="0">
                <a:solidFill>
                  <a:schemeClr val="tx2"/>
                </a:solidFill>
              </a:rPr>
              <a:t>§40.8 Halfgeleiders en doteren</a:t>
            </a:r>
            <a:endParaRPr lang="nl-NL" dirty="0">
              <a:solidFill>
                <a:schemeClr val="tx2"/>
              </a:solidFill>
            </a:endParaRPr>
          </a:p>
        </p:txBody>
      </p:sp>
      <p:sp>
        <p:nvSpPr>
          <p:cNvPr id="7"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
        <p:nvSpPr>
          <p:cNvPr id="10" name="Rechthoek 9"/>
          <p:cNvSpPr/>
          <p:nvPr/>
        </p:nvSpPr>
        <p:spPr>
          <a:xfrm>
            <a:off x="1691680" y="6165304"/>
            <a:ext cx="1610487" cy="461665"/>
          </a:xfrm>
          <a:prstGeom prst="rect">
            <a:avLst/>
          </a:prstGeom>
        </p:spPr>
        <p:txBody>
          <a:bodyPr wrap="none">
            <a:spAutoFit/>
          </a:bodyPr>
          <a:lstStyle/>
          <a:p>
            <a:r>
              <a:rPr lang="nl-NL" dirty="0" smtClean="0">
                <a:solidFill>
                  <a:srgbClr val="660066"/>
                </a:solidFill>
              </a:rPr>
              <a:t>Si: </a:t>
            </a:r>
            <a:r>
              <a:rPr lang="is-IS" dirty="0" smtClean="0">
                <a:solidFill>
                  <a:srgbClr val="660066"/>
                </a:solidFill>
              </a:rPr>
              <a:t>3s</a:t>
            </a:r>
            <a:r>
              <a:rPr lang="is-IS" baseline="30000" dirty="0" smtClean="0">
                <a:solidFill>
                  <a:srgbClr val="660066"/>
                </a:solidFill>
              </a:rPr>
              <a:t>2</a:t>
            </a:r>
            <a:r>
              <a:rPr lang="is-IS" dirty="0" smtClean="0">
                <a:solidFill>
                  <a:srgbClr val="660066"/>
                </a:solidFill>
              </a:rPr>
              <a:t> </a:t>
            </a:r>
            <a:r>
              <a:rPr lang="is-IS" dirty="0">
                <a:solidFill>
                  <a:srgbClr val="660066"/>
                </a:solidFill>
              </a:rPr>
              <a:t>3p</a:t>
            </a:r>
            <a:r>
              <a:rPr lang="is-IS" baseline="30000" dirty="0">
                <a:solidFill>
                  <a:srgbClr val="660066"/>
                </a:solidFill>
              </a:rPr>
              <a:t>2</a:t>
            </a:r>
            <a:endParaRPr lang="nl-NL" dirty="0">
              <a:solidFill>
                <a:srgbClr val="660066"/>
              </a:solidFill>
            </a:endParaRPr>
          </a:p>
        </p:txBody>
      </p:sp>
      <p:sp>
        <p:nvSpPr>
          <p:cNvPr id="11" name="Rechthoek 10"/>
          <p:cNvSpPr/>
          <p:nvPr/>
        </p:nvSpPr>
        <p:spPr>
          <a:xfrm>
            <a:off x="5280732" y="6165304"/>
            <a:ext cx="1708821" cy="461665"/>
          </a:xfrm>
          <a:prstGeom prst="rect">
            <a:avLst/>
          </a:prstGeom>
        </p:spPr>
        <p:txBody>
          <a:bodyPr wrap="none">
            <a:spAutoFit/>
          </a:bodyPr>
          <a:lstStyle/>
          <a:p>
            <a:r>
              <a:rPr lang="nl-NL" dirty="0" smtClean="0">
                <a:solidFill>
                  <a:srgbClr val="660066"/>
                </a:solidFill>
              </a:rPr>
              <a:t>As: </a:t>
            </a:r>
            <a:r>
              <a:rPr lang="is-IS" dirty="0" smtClean="0">
                <a:solidFill>
                  <a:srgbClr val="660066"/>
                </a:solidFill>
              </a:rPr>
              <a:t>4s</a:t>
            </a:r>
            <a:r>
              <a:rPr lang="is-IS" baseline="30000" dirty="0" smtClean="0">
                <a:solidFill>
                  <a:srgbClr val="660066"/>
                </a:solidFill>
              </a:rPr>
              <a:t>2</a:t>
            </a:r>
            <a:r>
              <a:rPr lang="is-IS" dirty="0" smtClean="0">
                <a:solidFill>
                  <a:srgbClr val="660066"/>
                </a:solidFill>
              </a:rPr>
              <a:t> 4p</a:t>
            </a:r>
            <a:r>
              <a:rPr lang="is-IS" baseline="30000" dirty="0" smtClean="0">
                <a:solidFill>
                  <a:srgbClr val="660066"/>
                </a:solidFill>
              </a:rPr>
              <a:t>3</a:t>
            </a:r>
            <a:endParaRPr lang="nl-NL" dirty="0">
              <a:solidFill>
                <a:srgbClr val="660066"/>
              </a:solidFill>
            </a:endParaRPr>
          </a:p>
        </p:txBody>
      </p:sp>
    </p:spTree>
    <p:extLst>
      <p:ext uri="{BB962C8B-B14F-4D97-AF65-F5344CB8AC3E}">
        <p14:creationId xmlns:p14="http://schemas.microsoft.com/office/powerpoint/2010/main" val="3389078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rgbClr val="000000"/>
                </a:solidFill>
              </a:rPr>
              <a:t>Periodiek systeem</a:t>
            </a:r>
            <a:endParaRPr lang="nl-NL"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pic>
        <p:nvPicPr>
          <p:cNvPr id="16" name="Picture 15"/>
          <p:cNvPicPr>
            <a:picLocks noChangeAspect="1"/>
          </p:cNvPicPr>
          <p:nvPr/>
        </p:nvPicPr>
        <p:blipFill>
          <a:blip r:embed="rId2"/>
          <a:stretch>
            <a:fillRect/>
          </a:stretch>
        </p:blipFill>
        <p:spPr>
          <a:xfrm>
            <a:off x="-228600" y="1143000"/>
            <a:ext cx="9482666" cy="5334000"/>
          </a:xfrm>
          <a:prstGeom prst="rect">
            <a:avLst/>
          </a:prstGeom>
        </p:spPr>
      </p:pic>
      <p:sp>
        <p:nvSpPr>
          <p:cNvPr id="5" name="Rectangle 14"/>
          <p:cNvSpPr/>
          <p:nvPr/>
        </p:nvSpPr>
        <p:spPr>
          <a:xfrm>
            <a:off x="2861095" y="6553200"/>
            <a:ext cx="2850011" cy="276999"/>
          </a:xfrm>
          <a:prstGeom prst="rect">
            <a:avLst/>
          </a:prstGeom>
        </p:spPr>
        <p:txBody>
          <a:bodyPr wrap="none">
            <a:spAutoFit/>
          </a:bodyPr>
          <a:lstStyle/>
          <a:p>
            <a:r>
              <a:rPr lang="en-US" sz="1200" dirty="0" smtClean="0">
                <a:hlinkClick r:id="rId3"/>
              </a:rPr>
              <a:t>http://www.ptable.com/?lang=nl#Orbital</a:t>
            </a:r>
            <a:endParaRPr lang="en-US" sz="1200" dirty="0" smtClean="0"/>
          </a:p>
        </p:txBody>
      </p:sp>
    </p:spTree>
    <p:extLst>
      <p:ext uri="{BB962C8B-B14F-4D97-AF65-F5344CB8AC3E}">
        <p14:creationId xmlns:p14="http://schemas.microsoft.com/office/powerpoint/2010/main" val="1617138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3" name="Picture 7" descr="Figure_40_35"/>
          <p:cNvPicPr>
            <a:picLocks noChangeAspect="1" noChangeArrowheads="1"/>
          </p:cNvPicPr>
          <p:nvPr/>
        </p:nvPicPr>
        <p:blipFill rotWithShape="1">
          <a:blip r:embed="rId3">
            <a:extLst>
              <a:ext uri="{28A0092B-C50C-407E-A947-70E740481C1C}">
                <a14:useLocalDpi xmlns:a14="http://schemas.microsoft.com/office/drawing/2010/main" val="0"/>
              </a:ext>
            </a:extLst>
          </a:blip>
          <a:srcRect b="10797"/>
          <a:stretch/>
        </p:blipFill>
        <p:spPr bwMode="auto">
          <a:xfrm>
            <a:off x="1259632" y="2621798"/>
            <a:ext cx="6768752" cy="3543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381000" y="1183960"/>
            <a:ext cx="85344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smtClean="0">
                <a:solidFill>
                  <a:srgbClr val="333399"/>
                </a:solidFill>
              </a:rPr>
              <a:t>Gallium-</a:t>
            </a:r>
            <a:r>
              <a:rPr lang="en-US" sz="2000" dirty="0" err="1" smtClean="0">
                <a:solidFill>
                  <a:srgbClr val="333399"/>
                </a:solidFill>
              </a:rPr>
              <a:t>dotering</a:t>
            </a:r>
            <a:r>
              <a:rPr lang="en-US" sz="2000" dirty="0" smtClean="0">
                <a:solidFill>
                  <a:srgbClr val="333399"/>
                </a:solidFill>
              </a:rPr>
              <a:t> in </a:t>
            </a:r>
            <a:r>
              <a:rPr lang="en-US" sz="2000" dirty="0" err="1" smtClean="0">
                <a:solidFill>
                  <a:srgbClr val="333399"/>
                </a:solidFill>
              </a:rPr>
              <a:t>silicium</a:t>
            </a:r>
            <a:r>
              <a:rPr lang="en-US" sz="2000" dirty="0" smtClean="0">
                <a:solidFill>
                  <a:srgbClr val="333399"/>
                </a:solidFill>
              </a:rPr>
              <a:t>: </a:t>
            </a:r>
            <a:r>
              <a:rPr lang="en-US" sz="2000" i="1" dirty="0" err="1" smtClean="0">
                <a:solidFill>
                  <a:srgbClr val="333399"/>
                </a:solidFill>
              </a:rPr>
              <a:t>p</a:t>
            </a:r>
            <a:r>
              <a:rPr lang="en-US" sz="2000" dirty="0" smtClean="0">
                <a:solidFill>
                  <a:srgbClr val="333399"/>
                </a:solidFill>
              </a:rPr>
              <a:t>-</a:t>
            </a:r>
            <a:r>
              <a:rPr lang="en-US" sz="2000" dirty="0">
                <a:solidFill>
                  <a:srgbClr val="333399"/>
                </a:solidFill>
              </a:rPr>
              <a:t>type</a:t>
            </a:r>
            <a:r>
              <a:rPr lang="en-US" sz="2000" dirty="0" smtClean="0">
                <a:solidFill>
                  <a:srgbClr val="333399"/>
                </a:solidFill>
              </a:rPr>
              <a:t> </a:t>
            </a:r>
            <a:r>
              <a:rPr lang="en-US" sz="2000" dirty="0" err="1" smtClean="0">
                <a:solidFill>
                  <a:srgbClr val="333399"/>
                </a:solidFill>
              </a:rPr>
              <a:t>halfgeleider</a:t>
            </a:r>
            <a:endParaRPr lang="en-US" sz="2000" dirty="0" smtClean="0">
              <a:solidFill>
                <a:srgbClr val="333399"/>
              </a:solidFill>
            </a:endParaRPr>
          </a:p>
          <a:p>
            <a:pPr>
              <a:spcBef>
                <a:spcPct val="50000"/>
              </a:spcBef>
            </a:pPr>
            <a:r>
              <a:rPr lang="en-US" sz="2000" dirty="0" smtClean="0">
                <a:solidFill>
                  <a:srgbClr val="333399"/>
                </a:solidFill>
              </a:rPr>
              <a:t>(</a:t>
            </a:r>
            <a:r>
              <a:rPr lang="en-US" sz="2000" dirty="0" err="1" smtClean="0">
                <a:solidFill>
                  <a:srgbClr val="333399"/>
                </a:solidFill>
              </a:rPr>
              <a:t>overschot</a:t>
            </a:r>
            <a:r>
              <a:rPr lang="en-US" sz="2000" dirty="0" smtClean="0">
                <a:solidFill>
                  <a:srgbClr val="333399"/>
                </a:solidFill>
              </a:rPr>
              <a:t> </a:t>
            </a:r>
            <a:r>
              <a:rPr lang="en-US" sz="2000" dirty="0" err="1" smtClean="0">
                <a:solidFill>
                  <a:srgbClr val="333399"/>
                </a:solidFill>
              </a:rPr>
              <a:t>positieve</a:t>
            </a:r>
            <a:r>
              <a:rPr lang="en-US" sz="2000" dirty="0" smtClean="0">
                <a:solidFill>
                  <a:srgbClr val="333399"/>
                </a:solidFill>
              </a:rPr>
              <a:t> </a:t>
            </a:r>
            <a:r>
              <a:rPr lang="en-US" sz="2000" dirty="0" err="1" smtClean="0">
                <a:solidFill>
                  <a:srgbClr val="333399"/>
                </a:solidFill>
              </a:rPr>
              <a:t>ladingsdragers</a:t>
            </a:r>
            <a:r>
              <a:rPr lang="en-US" sz="2000" dirty="0" smtClean="0">
                <a:solidFill>
                  <a:srgbClr val="333399"/>
                </a:solidFill>
              </a:rPr>
              <a:t>: </a:t>
            </a:r>
            <a:r>
              <a:rPr lang="en-US" sz="2000" dirty="0" err="1" smtClean="0">
                <a:solidFill>
                  <a:srgbClr val="333399"/>
                </a:solidFill>
              </a:rPr>
              <a:t>gaten</a:t>
            </a:r>
            <a:r>
              <a:rPr lang="en-US" sz="2000" dirty="0" smtClean="0">
                <a:solidFill>
                  <a:srgbClr val="333399"/>
                </a:solidFill>
              </a:rPr>
              <a:t>)</a:t>
            </a:r>
            <a:endParaRPr lang="en-US" sz="2000" dirty="0">
              <a:solidFill>
                <a:srgbClr val="333399"/>
              </a:solidFill>
            </a:endParaRPr>
          </a:p>
        </p:txBody>
      </p:sp>
      <p:sp>
        <p:nvSpPr>
          <p:cNvPr id="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en-US" dirty="0">
                <a:solidFill>
                  <a:schemeClr val="tx2"/>
                </a:solidFill>
              </a:rPr>
              <a:t>§40.8 </a:t>
            </a:r>
            <a:r>
              <a:rPr lang="en-US" dirty="0" err="1" smtClean="0">
                <a:solidFill>
                  <a:schemeClr val="tx2"/>
                </a:solidFill>
              </a:rPr>
              <a:t>Halfgeleiders</a:t>
            </a:r>
            <a:r>
              <a:rPr lang="en-US" dirty="0" smtClean="0">
                <a:solidFill>
                  <a:schemeClr val="tx2"/>
                </a:solidFill>
              </a:rPr>
              <a:t> </a:t>
            </a:r>
            <a:r>
              <a:rPr lang="en-US" dirty="0" err="1" smtClean="0">
                <a:solidFill>
                  <a:schemeClr val="tx2"/>
                </a:solidFill>
              </a:rPr>
              <a:t>en</a:t>
            </a:r>
            <a:r>
              <a:rPr lang="en-US" dirty="0" smtClean="0">
                <a:solidFill>
                  <a:schemeClr val="tx2"/>
                </a:solidFill>
              </a:rPr>
              <a:t> </a:t>
            </a:r>
            <a:r>
              <a:rPr lang="en-US" dirty="0" err="1" smtClean="0">
                <a:solidFill>
                  <a:schemeClr val="tx2"/>
                </a:solidFill>
              </a:rPr>
              <a:t>doteren</a:t>
            </a:r>
            <a:endParaRPr lang="nl-NL" dirty="0">
              <a:solidFill>
                <a:schemeClr val="tx2"/>
              </a:solidFill>
            </a:endParaRPr>
          </a:p>
        </p:txBody>
      </p:sp>
      <p:sp>
        <p:nvSpPr>
          <p:cNvPr id="7"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343710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grpSp>
        <p:nvGrpSpPr>
          <p:cNvPr id="27" name="Group 26"/>
          <p:cNvGrpSpPr/>
          <p:nvPr/>
        </p:nvGrpSpPr>
        <p:grpSpPr>
          <a:xfrm>
            <a:off x="609600" y="457200"/>
            <a:ext cx="3978354" cy="3964256"/>
            <a:chOff x="609600" y="457200"/>
            <a:chExt cx="3978354" cy="3964256"/>
          </a:xfrm>
        </p:grpSpPr>
        <p:pic>
          <p:nvPicPr>
            <p:cNvPr id="5" name="Picture 4"/>
            <p:cNvPicPr>
              <a:picLocks noChangeAspect="1"/>
            </p:cNvPicPr>
            <p:nvPr/>
          </p:nvPicPr>
          <p:blipFill>
            <a:blip r:embed="rId3"/>
            <a:stretch>
              <a:fillRect/>
            </a:stretch>
          </p:blipFill>
          <p:spPr>
            <a:xfrm>
              <a:off x="609600" y="457200"/>
              <a:ext cx="3911600" cy="3964256"/>
            </a:xfrm>
            <a:prstGeom prst="rect">
              <a:avLst/>
            </a:prstGeom>
          </p:spPr>
        </p:pic>
        <p:sp>
          <p:nvSpPr>
            <p:cNvPr id="21" name="Rectangle 20"/>
            <p:cNvSpPr/>
            <p:nvPr/>
          </p:nvSpPr>
          <p:spPr>
            <a:xfrm>
              <a:off x="685800" y="3657600"/>
              <a:ext cx="377527" cy="307777"/>
            </a:xfrm>
            <a:prstGeom prst="rect">
              <a:avLst/>
            </a:prstGeom>
            <a:solidFill>
              <a:schemeClr val="bg1"/>
            </a:solidFill>
          </p:spPr>
          <p:txBody>
            <a:bodyPr wrap="none">
              <a:spAutoFit/>
            </a:bodyPr>
            <a:lstStyle/>
            <a:p>
              <a:r>
                <a:rPr lang="nl-NL" sz="1400" dirty="0" smtClean="0"/>
                <a:t>E</a:t>
              </a:r>
              <a:r>
                <a:rPr lang="nl-NL" sz="1400" baseline="-25000" dirty="0" smtClean="0"/>
                <a:t>x</a:t>
              </a:r>
              <a:endParaRPr lang="en-US" sz="1400" dirty="0"/>
            </a:p>
          </p:txBody>
        </p:sp>
        <p:sp>
          <p:nvSpPr>
            <p:cNvPr id="22" name="Rectangle 21"/>
            <p:cNvSpPr/>
            <p:nvPr/>
          </p:nvSpPr>
          <p:spPr>
            <a:xfrm>
              <a:off x="2209800" y="682823"/>
              <a:ext cx="377527" cy="307777"/>
            </a:xfrm>
            <a:prstGeom prst="rect">
              <a:avLst/>
            </a:prstGeom>
            <a:solidFill>
              <a:schemeClr val="bg1"/>
            </a:solidFill>
          </p:spPr>
          <p:txBody>
            <a:bodyPr wrap="none">
              <a:spAutoFit/>
            </a:bodyPr>
            <a:lstStyle/>
            <a:p>
              <a:r>
                <a:rPr lang="nl-NL" sz="1400" dirty="0" err="1" smtClean="0"/>
                <a:t>E</a:t>
              </a:r>
              <a:r>
                <a:rPr lang="nl-NL" sz="1400" baseline="-25000" dirty="0" err="1" smtClean="0"/>
                <a:t>z</a:t>
              </a:r>
              <a:endParaRPr lang="en-US" sz="1400" dirty="0"/>
            </a:p>
          </p:txBody>
        </p:sp>
        <p:sp>
          <p:nvSpPr>
            <p:cNvPr id="23" name="Rectangle 22"/>
            <p:cNvSpPr/>
            <p:nvPr/>
          </p:nvSpPr>
          <p:spPr>
            <a:xfrm>
              <a:off x="3082890" y="987623"/>
              <a:ext cx="1505064" cy="307777"/>
            </a:xfrm>
            <a:prstGeom prst="rect">
              <a:avLst/>
            </a:prstGeom>
            <a:solidFill>
              <a:schemeClr val="bg1"/>
            </a:solidFill>
          </p:spPr>
          <p:txBody>
            <a:bodyPr wrap="none">
              <a:spAutoFit/>
            </a:bodyPr>
            <a:lstStyle/>
            <a:p>
              <a:r>
                <a:rPr lang="nl-NL" sz="1400" dirty="0" smtClean="0">
                  <a:solidFill>
                    <a:srgbClr val="660066"/>
                  </a:solidFill>
                </a:rPr>
                <a:t>bol met straal E</a:t>
              </a:r>
              <a:r>
                <a:rPr lang="nl-NL" sz="1400" baseline="-25000" dirty="0" smtClean="0">
                  <a:solidFill>
                    <a:srgbClr val="660066"/>
                  </a:solidFill>
                </a:rPr>
                <a:t>F</a:t>
              </a:r>
              <a:endParaRPr lang="en-US" sz="1400" dirty="0">
                <a:solidFill>
                  <a:srgbClr val="660066"/>
                </a:solidFill>
              </a:endParaRPr>
            </a:p>
          </p:txBody>
        </p:sp>
        <p:sp>
          <p:nvSpPr>
            <p:cNvPr id="24" name="Rectangle 23"/>
            <p:cNvSpPr/>
            <p:nvPr/>
          </p:nvSpPr>
          <p:spPr>
            <a:xfrm>
              <a:off x="4038600" y="3352800"/>
              <a:ext cx="377527" cy="307777"/>
            </a:xfrm>
            <a:prstGeom prst="rect">
              <a:avLst/>
            </a:prstGeom>
            <a:solidFill>
              <a:schemeClr val="bg1"/>
            </a:solidFill>
          </p:spPr>
          <p:txBody>
            <a:bodyPr wrap="none">
              <a:spAutoFit/>
            </a:bodyPr>
            <a:lstStyle/>
            <a:p>
              <a:r>
                <a:rPr lang="nl-NL" sz="1400" dirty="0" err="1" smtClean="0"/>
                <a:t>E</a:t>
              </a:r>
              <a:r>
                <a:rPr lang="nl-NL" sz="1400" baseline="-25000" dirty="0" err="1" smtClean="0"/>
                <a:t>y</a:t>
              </a:r>
              <a:endParaRPr lang="en-US" sz="1400" dirty="0"/>
            </a:p>
          </p:txBody>
        </p:sp>
      </p:grpSp>
      <p:grpSp>
        <p:nvGrpSpPr>
          <p:cNvPr id="26" name="Group 25"/>
          <p:cNvGrpSpPr/>
          <p:nvPr/>
        </p:nvGrpSpPr>
        <p:grpSpPr>
          <a:xfrm>
            <a:off x="4419600" y="457200"/>
            <a:ext cx="4111327" cy="4180820"/>
            <a:chOff x="4419600" y="457200"/>
            <a:chExt cx="4111327" cy="4180820"/>
          </a:xfrm>
        </p:grpSpPr>
        <p:pic>
          <p:nvPicPr>
            <p:cNvPr id="6" name="Picture 5"/>
            <p:cNvPicPr>
              <a:picLocks noChangeAspect="1"/>
            </p:cNvPicPr>
            <p:nvPr/>
          </p:nvPicPr>
          <p:blipFill>
            <a:blip r:embed="rId4"/>
            <a:stretch>
              <a:fillRect/>
            </a:stretch>
          </p:blipFill>
          <p:spPr>
            <a:xfrm>
              <a:off x="4495800" y="457200"/>
              <a:ext cx="3886200" cy="4033683"/>
            </a:xfrm>
            <a:prstGeom prst="rect">
              <a:avLst/>
            </a:prstGeom>
          </p:spPr>
        </p:pic>
        <p:sp>
          <p:nvSpPr>
            <p:cNvPr id="17" name="Rectangle 16"/>
            <p:cNvSpPr/>
            <p:nvPr/>
          </p:nvSpPr>
          <p:spPr>
            <a:xfrm>
              <a:off x="4419600" y="2283023"/>
              <a:ext cx="866430" cy="307777"/>
            </a:xfrm>
            <a:prstGeom prst="rect">
              <a:avLst/>
            </a:prstGeom>
            <a:solidFill>
              <a:schemeClr val="bg1"/>
            </a:solidFill>
          </p:spPr>
          <p:txBody>
            <a:bodyPr wrap="none">
              <a:spAutoFit/>
            </a:bodyPr>
            <a:lstStyle/>
            <a:p>
              <a:r>
                <a:rPr lang="nl-NL" sz="1400" dirty="0" smtClean="0">
                  <a:solidFill>
                    <a:srgbClr val="660066"/>
                  </a:solidFill>
                </a:rPr>
                <a:t>straal E</a:t>
              </a:r>
              <a:r>
                <a:rPr lang="nl-NL" sz="1400" baseline="-25000" dirty="0" smtClean="0">
                  <a:solidFill>
                    <a:srgbClr val="660066"/>
                  </a:solidFill>
                </a:rPr>
                <a:t>F</a:t>
              </a:r>
              <a:endParaRPr lang="en-US" sz="1400" dirty="0">
                <a:solidFill>
                  <a:srgbClr val="660066"/>
                </a:solidFill>
              </a:endParaRPr>
            </a:p>
          </p:txBody>
        </p:sp>
        <p:sp>
          <p:nvSpPr>
            <p:cNvPr id="18" name="Rectangle 17"/>
            <p:cNvSpPr/>
            <p:nvPr/>
          </p:nvSpPr>
          <p:spPr>
            <a:xfrm>
              <a:off x="4495800" y="4114800"/>
              <a:ext cx="1428596" cy="523220"/>
            </a:xfrm>
            <a:prstGeom prst="rect">
              <a:avLst/>
            </a:prstGeom>
            <a:solidFill>
              <a:schemeClr val="bg1"/>
            </a:solidFill>
          </p:spPr>
          <p:txBody>
            <a:bodyPr wrap="none">
              <a:spAutoFit/>
            </a:bodyPr>
            <a:lstStyle/>
            <a:p>
              <a:r>
                <a:rPr lang="nl-NL" sz="1400" dirty="0" smtClean="0">
                  <a:solidFill>
                    <a:srgbClr val="800000"/>
                  </a:solidFill>
                </a:rPr>
                <a:t>toestanden met</a:t>
              </a:r>
            </a:p>
            <a:p>
              <a:r>
                <a:rPr lang="nl-NL" sz="1400" dirty="0" smtClean="0">
                  <a:solidFill>
                    <a:srgbClr val="800000"/>
                  </a:solidFill>
                </a:rPr>
                <a:t> E</a:t>
              </a:r>
              <a:r>
                <a:rPr lang="nl-NL" sz="1400" baseline="-25000" dirty="0" smtClean="0">
                  <a:solidFill>
                    <a:srgbClr val="800000"/>
                  </a:solidFill>
                </a:rPr>
                <a:t> </a:t>
              </a:r>
              <a:r>
                <a:rPr lang="nl-NL" sz="1400" dirty="0" smtClean="0">
                  <a:solidFill>
                    <a:srgbClr val="800000"/>
                  </a:solidFill>
                </a:rPr>
                <a:t>&lt;</a:t>
              </a:r>
              <a:r>
                <a:rPr lang="nl-NL" sz="1400" baseline="-25000" dirty="0" smtClean="0">
                  <a:solidFill>
                    <a:srgbClr val="800000"/>
                  </a:solidFill>
                </a:rPr>
                <a:t> </a:t>
              </a:r>
              <a:r>
                <a:rPr lang="nl-NL" sz="1400" dirty="0" smtClean="0">
                  <a:solidFill>
                    <a:srgbClr val="800000"/>
                  </a:solidFill>
                </a:rPr>
                <a:t>E</a:t>
              </a:r>
              <a:r>
                <a:rPr lang="nl-NL" sz="1400" baseline="-25000" dirty="0" smtClean="0">
                  <a:solidFill>
                    <a:srgbClr val="800000"/>
                  </a:solidFill>
                </a:rPr>
                <a:t>F </a:t>
              </a:r>
              <a:endParaRPr lang="en-US" sz="1400" dirty="0">
                <a:solidFill>
                  <a:srgbClr val="800000"/>
                </a:solidFill>
              </a:endParaRPr>
            </a:p>
          </p:txBody>
        </p:sp>
        <p:sp>
          <p:nvSpPr>
            <p:cNvPr id="19" name="Rectangle 18"/>
            <p:cNvSpPr/>
            <p:nvPr/>
          </p:nvSpPr>
          <p:spPr>
            <a:xfrm>
              <a:off x="4724400" y="2819400"/>
              <a:ext cx="377527" cy="307777"/>
            </a:xfrm>
            <a:prstGeom prst="rect">
              <a:avLst/>
            </a:prstGeom>
            <a:solidFill>
              <a:schemeClr val="bg1"/>
            </a:solidFill>
          </p:spPr>
          <p:txBody>
            <a:bodyPr wrap="none">
              <a:spAutoFit/>
            </a:bodyPr>
            <a:lstStyle/>
            <a:p>
              <a:r>
                <a:rPr lang="nl-NL" sz="1400" dirty="0" err="1" smtClean="0"/>
                <a:t>E</a:t>
              </a:r>
              <a:r>
                <a:rPr lang="nl-NL" sz="1400" baseline="-25000" dirty="0" err="1" smtClean="0"/>
                <a:t>y</a:t>
              </a:r>
              <a:endParaRPr lang="en-US" sz="1400" dirty="0"/>
            </a:p>
          </p:txBody>
        </p:sp>
        <p:sp>
          <p:nvSpPr>
            <p:cNvPr id="20" name="Rectangle 19"/>
            <p:cNvSpPr/>
            <p:nvPr/>
          </p:nvSpPr>
          <p:spPr>
            <a:xfrm>
              <a:off x="6705600" y="685800"/>
              <a:ext cx="377527" cy="307777"/>
            </a:xfrm>
            <a:prstGeom prst="rect">
              <a:avLst/>
            </a:prstGeom>
            <a:solidFill>
              <a:schemeClr val="bg1"/>
            </a:solidFill>
          </p:spPr>
          <p:txBody>
            <a:bodyPr wrap="none">
              <a:spAutoFit/>
            </a:bodyPr>
            <a:lstStyle/>
            <a:p>
              <a:r>
                <a:rPr lang="nl-NL" sz="1400" dirty="0" err="1" smtClean="0"/>
                <a:t>E</a:t>
              </a:r>
              <a:r>
                <a:rPr lang="nl-NL" sz="1400" baseline="-25000" dirty="0" err="1" smtClean="0"/>
                <a:t>z</a:t>
              </a:r>
              <a:endParaRPr lang="en-US" sz="1400" dirty="0"/>
            </a:p>
          </p:txBody>
        </p:sp>
        <p:sp>
          <p:nvSpPr>
            <p:cNvPr id="25" name="Rectangle 24"/>
            <p:cNvSpPr/>
            <p:nvPr/>
          </p:nvSpPr>
          <p:spPr>
            <a:xfrm>
              <a:off x="8153400" y="2664023"/>
              <a:ext cx="377527" cy="307777"/>
            </a:xfrm>
            <a:prstGeom prst="rect">
              <a:avLst/>
            </a:prstGeom>
            <a:solidFill>
              <a:schemeClr val="bg1"/>
            </a:solidFill>
          </p:spPr>
          <p:txBody>
            <a:bodyPr wrap="none">
              <a:spAutoFit/>
            </a:bodyPr>
            <a:lstStyle/>
            <a:p>
              <a:r>
                <a:rPr lang="nl-NL" sz="1400" dirty="0" smtClean="0"/>
                <a:t>E</a:t>
              </a:r>
              <a:r>
                <a:rPr lang="nl-NL" sz="1400" baseline="-25000" dirty="0" smtClean="0"/>
                <a:t>x</a:t>
              </a:r>
              <a:endParaRPr lang="en-US" sz="1400" dirty="0"/>
            </a:p>
          </p:txBody>
        </p:sp>
      </p:grpSp>
      <p:pic>
        <p:nvPicPr>
          <p:cNvPr id="13" name="Picture 12"/>
          <p:cNvPicPr>
            <a:picLocks noChangeAspect="1"/>
          </p:cNvPicPr>
          <p:nvPr/>
        </p:nvPicPr>
        <p:blipFill>
          <a:blip r:embed="rId5"/>
          <a:stretch>
            <a:fillRect/>
          </a:stretch>
        </p:blipFill>
        <p:spPr>
          <a:xfrm>
            <a:off x="609600" y="4191000"/>
            <a:ext cx="2667000" cy="2466975"/>
          </a:xfrm>
          <a:prstGeom prst="rect">
            <a:avLst/>
          </a:prstGeom>
        </p:spPr>
      </p:pic>
      <p:pic>
        <p:nvPicPr>
          <p:cNvPr id="8" name="Picture 7"/>
          <p:cNvPicPr>
            <a:picLocks noChangeAspect="1"/>
          </p:cNvPicPr>
          <p:nvPr/>
        </p:nvPicPr>
        <p:blipFill>
          <a:blip r:embed="rId6"/>
          <a:stretch>
            <a:fillRect/>
          </a:stretch>
        </p:blipFill>
        <p:spPr>
          <a:xfrm>
            <a:off x="6553200" y="4345991"/>
            <a:ext cx="2712753" cy="2512009"/>
          </a:xfrm>
          <a:prstGeom prst="rect">
            <a:avLst/>
          </a:prstGeom>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smtClean="0">
                <a:solidFill>
                  <a:schemeClr val="tx2"/>
                </a:solidFill>
              </a:rPr>
              <a:t>Fermi-</a:t>
            </a:r>
            <a:r>
              <a:rPr lang="en-GB" dirty="0" err="1" smtClean="0">
                <a:solidFill>
                  <a:schemeClr val="tx2"/>
                </a:solidFill>
              </a:rPr>
              <a:t>oppervlak</a:t>
            </a:r>
            <a:endParaRPr lang="en-GB"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 name="Rectangle 6"/>
          <p:cNvSpPr/>
          <p:nvPr/>
        </p:nvSpPr>
        <p:spPr>
          <a:xfrm>
            <a:off x="-457200" y="4038600"/>
            <a:ext cx="5486400" cy="400110"/>
          </a:xfrm>
          <a:prstGeom prst="rect">
            <a:avLst/>
          </a:prstGeom>
        </p:spPr>
        <p:txBody>
          <a:bodyPr wrap="square">
            <a:spAutoFit/>
          </a:bodyPr>
          <a:lstStyle/>
          <a:p>
            <a:r>
              <a:rPr lang="en-US" sz="1000" dirty="0" smtClean="0">
                <a:hlinkClick r:id="rId7"/>
              </a:rPr>
              <a:t>http://www.ugrad.physics.mcgill.ca/wiki/index.php/PHYS-558</a:t>
            </a:r>
            <a:endParaRPr lang="en-US" sz="1000" dirty="0" smtClean="0"/>
          </a:p>
          <a:p>
            <a:endParaRPr lang="en-US" sz="1000" dirty="0"/>
          </a:p>
        </p:txBody>
      </p:sp>
      <p:sp>
        <p:nvSpPr>
          <p:cNvPr id="9" name="Rectangle 8"/>
          <p:cNvSpPr/>
          <p:nvPr/>
        </p:nvSpPr>
        <p:spPr>
          <a:xfrm>
            <a:off x="3733800" y="4114800"/>
            <a:ext cx="7696200" cy="584775"/>
          </a:xfrm>
          <a:prstGeom prst="rect">
            <a:avLst/>
          </a:prstGeom>
        </p:spPr>
        <p:txBody>
          <a:bodyPr wrap="square">
            <a:spAutoFit/>
          </a:bodyPr>
          <a:lstStyle/>
          <a:p>
            <a:r>
              <a:rPr lang="en-US" sz="800" dirty="0" smtClean="0">
                <a:hlinkClick r:id="rId8"/>
              </a:rPr>
              <a:t>http://www.learner.org/courses/physics/unit/text.html?unit=8&amp;secNum=2</a:t>
            </a:r>
            <a:endParaRPr lang="en-US" sz="800" dirty="0" smtClean="0"/>
          </a:p>
          <a:p>
            <a:r>
              <a:rPr lang="en-US" sz="800" dirty="0">
                <a:hlinkClick r:id="rId9"/>
              </a:rPr>
              <a:t>http://www.phys.ufl.edu/fermisurface</a:t>
            </a:r>
            <a:r>
              <a:rPr lang="en-US" sz="800" dirty="0" smtClean="0">
                <a:hlinkClick r:id="rId9"/>
              </a:rPr>
              <a:t>/</a:t>
            </a:r>
            <a:endParaRPr lang="en-US" sz="800" dirty="0" smtClean="0"/>
          </a:p>
          <a:p>
            <a:endParaRPr lang="en-US" sz="800" dirty="0" smtClean="0"/>
          </a:p>
          <a:p>
            <a:endParaRPr lang="en-US" sz="800" dirty="0"/>
          </a:p>
        </p:txBody>
      </p:sp>
      <p:sp>
        <p:nvSpPr>
          <p:cNvPr id="10" name="Rectangle 9"/>
          <p:cNvSpPr/>
          <p:nvPr/>
        </p:nvSpPr>
        <p:spPr>
          <a:xfrm>
            <a:off x="4853373" y="4992469"/>
            <a:ext cx="1852227" cy="646331"/>
          </a:xfrm>
          <a:prstGeom prst="rect">
            <a:avLst/>
          </a:prstGeom>
        </p:spPr>
        <p:txBody>
          <a:bodyPr wrap="none">
            <a:spAutoFit/>
          </a:bodyPr>
          <a:lstStyle/>
          <a:p>
            <a:r>
              <a:rPr lang="en-US" sz="1800" dirty="0" smtClean="0">
                <a:cs typeface="Arial" charset="0"/>
              </a:rPr>
              <a:t>Fermi-</a:t>
            </a:r>
            <a:r>
              <a:rPr lang="en-US" sz="1800" dirty="0" err="1" smtClean="0">
                <a:cs typeface="Arial" charset="0"/>
              </a:rPr>
              <a:t>oppervlak</a:t>
            </a:r>
            <a:r>
              <a:rPr lang="en-US" sz="1800" dirty="0" smtClean="0">
                <a:cs typeface="Arial" charset="0"/>
              </a:rPr>
              <a:t> </a:t>
            </a:r>
          </a:p>
          <a:p>
            <a:r>
              <a:rPr lang="en-US" sz="1800" dirty="0" err="1" smtClean="0">
                <a:cs typeface="Arial" charset="0"/>
              </a:rPr>
              <a:t>voor</a:t>
            </a:r>
            <a:r>
              <a:rPr lang="en-US" sz="1800" dirty="0" smtClean="0">
                <a:cs typeface="Arial" charset="0"/>
              </a:rPr>
              <a:t> </a:t>
            </a:r>
            <a:r>
              <a:rPr lang="en-US" sz="1800" dirty="0" err="1" smtClean="0">
                <a:cs typeface="Arial" charset="0"/>
              </a:rPr>
              <a:t>koper</a:t>
            </a:r>
            <a:r>
              <a:rPr lang="en-US" sz="1800" dirty="0" smtClean="0">
                <a:cs typeface="Arial" charset="0"/>
              </a:rPr>
              <a:t> (</a:t>
            </a:r>
            <a:r>
              <a:rPr lang="en-US" sz="1800" dirty="0" err="1" smtClean="0">
                <a:cs typeface="Arial" charset="0"/>
              </a:rPr>
              <a:t>fcc</a:t>
            </a:r>
            <a:r>
              <a:rPr lang="en-US" sz="1800" dirty="0" smtClean="0">
                <a:cs typeface="Arial" charset="0"/>
              </a:rPr>
              <a:t>)</a:t>
            </a:r>
            <a:endParaRPr lang="en-US" sz="1800" dirty="0"/>
          </a:p>
        </p:txBody>
      </p:sp>
      <p:sp>
        <p:nvSpPr>
          <p:cNvPr id="12" name="Rectangle 11"/>
          <p:cNvSpPr/>
          <p:nvPr/>
        </p:nvSpPr>
        <p:spPr>
          <a:xfrm>
            <a:off x="-457200" y="6629400"/>
            <a:ext cx="4572000" cy="400110"/>
          </a:xfrm>
          <a:prstGeom prst="rect">
            <a:avLst/>
          </a:prstGeom>
        </p:spPr>
        <p:txBody>
          <a:bodyPr>
            <a:spAutoFit/>
          </a:bodyPr>
          <a:lstStyle/>
          <a:p>
            <a:r>
              <a:rPr lang="en-US" sz="1000" dirty="0" smtClean="0">
                <a:hlinkClick r:id="rId10"/>
              </a:rPr>
              <a:t>http://www.phys.ufl.edu/fermisurface/jpg/K.jpg</a:t>
            </a:r>
            <a:endParaRPr lang="en-US" sz="1000" dirty="0" smtClean="0"/>
          </a:p>
          <a:p>
            <a:endParaRPr lang="en-US" sz="1000" dirty="0"/>
          </a:p>
        </p:txBody>
      </p:sp>
      <p:sp>
        <p:nvSpPr>
          <p:cNvPr id="14" name="Rectangle 13"/>
          <p:cNvSpPr/>
          <p:nvPr/>
        </p:nvSpPr>
        <p:spPr>
          <a:xfrm>
            <a:off x="2667000" y="5943600"/>
            <a:ext cx="2018902" cy="646331"/>
          </a:xfrm>
          <a:prstGeom prst="rect">
            <a:avLst/>
          </a:prstGeom>
        </p:spPr>
        <p:txBody>
          <a:bodyPr wrap="none">
            <a:spAutoFit/>
          </a:bodyPr>
          <a:lstStyle/>
          <a:p>
            <a:r>
              <a:rPr lang="en-US" sz="1800" dirty="0" smtClean="0">
                <a:cs typeface="Arial" charset="0"/>
              </a:rPr>
              <a:t>Fermi-</a:t>
            </a:r>
            <a:r>
              <a:rPr lang="en-US" sz="1800" dirty="0" err="1" smtClean="0">
                <a:cs typeface="Arial" charset="0"/>
              </a:rPr>
              <a:t>oppervlak</a:t>
            </a:r>
            <a:r>
              <a:rPr lang="en-US" sz="1800" dirty="0" smtClean="0">
                <a:cs typeface="Arial" charset="0"/>
              </a:rPr>
              <a:t>    </a:t>
            </a:r>
          </a:p>
          <a:p>
            <a:r>
              <a:rPr lang="en-US" sz="1800" dirty="0" err="1" smtClean="0">
                <a:cs typeface="Arial" charset="0"/>
              </a:rPr>
              <a:t>voor</a:t>
            </a:r>
            <a:r>
              <a:rPr lang="en-US" sz="1800" dirty="0" smtClean="0">
                <a:cs typeface="Arial" charset="0"/>
              </a:rPr>
              <a:t> </a:t>
            </a:r>
            <a:r>
              <a:rPr lang="en-US" sz="1800" dirty="0" err="1" smtClean="0">
                <a:cs typeface="Arial" charset="0"/>
              </a:rPr>
              <a:t>kalium</a:t>
            </a:r>
            <a:r>
              <a:rPr lang="en-US" sz="1800" dirty="0" smtClean="0">
                <a:cs typeface="Arial" charset="0"/>
              </a:rPr>
              <a:t> (bcc)</a:t>
            </a:r>
            <a:endParaRPr lang="en-US" sz="1800" dirty="0"/>
          </a:p>
        </p:txBody>
      </p:sp>
      <p:sp>
        <p:nvSpPr>
          <p:cNvPr id="15" name="Rectangle 14"/>
          <p:cNvSpPr/>
          <p:nvPr/>
        </p:nvSpPr>
        <p:spPr>
          <a:xfrm>
            <a:off x="5029200" y="6655713"/>
            <a:ext cx="4572000" cy="430887"/>
          </a:xfrm>
          <a:prstGeom prst="rect">
            <a:avLst/>
          </a:prstGeom>
        </p:spPr>
        <p:txBody>
          <a:bodyPr>
            <a:spAutoFit/>
          </a:bodyPr>
          <a:lstStyle/>
          <a:p>
            <a:r>
              <a:rPr lang="en-US" sz="1050" dirty="0" smtClean="0">
                <a:hlinkClick r:id="rId11"/>
              </a:rPr>
              <a:t>http://www.phys.ufl.edu/fermisurface/jpg/Cu.jpg</a:t>
            </a:r>
            <a:endParaRPr lang="en-US" sz="1050" dirty="0" smtClean="0"/>
          </a:p>
          <a:p>
            <a:endParaRPr lang="en-US" sz="1050" dirty="0"/>
          </a:p>
        </p:txBody>
      </p:sp>
    </p:spTree>
    <p:extLst>
      <p:ext uri="{BB962C8B-B14F-4D97-AF65-F5344CB8AC3E}">
        <p14:creationId xmlns:p14="http://schemas.microsoft.com/office/powerpoint/2010/main" val="263435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b="5191"/>
          <a:stretch/>
        </p:blipFill>
        <p:spPr bwMode="auto">
          <a:xfrm>
            <a:off x="296863" y="2819400"/>
            <a:ext cx="8548687" cy="2664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4191000" y="2438400"/>
            <a:ext cx="4800600"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pic>
        <p:nvPicPr>
          <p:cNvPr id="10" name="Picture 2" descr="http://www.superstrate.net/pv/physics/hydroge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44400"/>
            <a:ext cx="1524000" cy="16002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743216" y="5097367"/>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5" name="Text Box 3"/>
          <p:cNvSpPr txBox="1">
            <a:spLocks noChangeArrowheads="1"/>
          </p:cNvSpPr>
          <p:nvPr/>
        </p:nvSpPr>
        <p:spPr bwMode="auto">
          <a:xfrm>
            <a:off x="1979712" y="1064930"/>
            <a:ext cx="544941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nl-NL" sz="2000" dirty="0" smtClean="0">
                <a:solidFill>
                  <a:srgbClr val="333399"/>
                </a:solidFill>
              </a:rPr>
              <a:t>De onzuiverheid levert extra energietoestanden in de halfgeleider.</a:t>
            </a:r>
            <a:endParaRPr lang="nl-NL" sz="2000" dirty="0">
              <a:solidFill>
                <a:srgbClr val="333399"/>
              </a:solidFill>
            </a:endParaRPr>
          </a:p>
        </p:txBody>
      </p:sp>
      <p:sp>
        <p:nvSpPr>
          <p:cNvPr id="16" name="Rectangle 2"/>
          <p:cNvSpPr>
            <a:spLocks noChangeArrowheads="1"/>
          </p:cNvSpPr>
          <p:nvPr/>
        </p:nvSpPr>
        <p:spPr bwMode="auto">
          <a:xfrm>
            <a:off x="568325" y="71438"/>
            <a:ext cx="8029575" cy="609600"/>
          </a:xfrm>
          <a:prstGeom prst="rect">
            <a:avLst/>
          </a:prstGeom>
          <a:noFill/>
          <a:ln w="9525">
            <a:noFill/>
            <a:miter lim="800000"/>
            <a:headEnd/>
            <a:tailEnd/>
          </a:ln>
          <a:effectLst/>
        </p:spPr>
        <p:txBody>
          <a:bodyPr anchor="ctr">
            <a:prstTxWarp prst="textNoShape">
              <a:avLst/>
            </a:prstTxWarp>
          </a:bodyPr>
          <a:lstStyle/>
          <a:p>
            <a:pPr algn="l"/>
            <a:r>
              <a:rPr lang="nl-NL" dirty="0" smtClean="0">
                <a:solidFill>
                  <a:schemeClr val="tx2"/>
                </a:solidFill>
              </a:rPr>
              <a:t>§40.8 Halfgeleiders en doteren</a:t>
            </a:r>
            <a:endParaRPr lang="nl-NL" dirty="0">
              <a:solidFill>
                <a:schemeClr val="tx2"/>
              </a:solidFill>
            </a:endParaRPr>
          </a:p>
        </p:txBody>
      </p:sp>
      <p:sp>
        <p:nvSpPr>
          <p:cNvPr id="17" name="Line 3"/>
          <p:cNvSpPr>
            <a:spLocks noChangeShapeType="1"/>
          </p:cNvSpPr>
          <p:nvPr/>
        </p:nvSpPr>
        <p:spPr bwMode="auto">
          <a:xfrm>
            <a:off x="576263" y="609600"/>
            <a:ext cx="7945437" cy="0"/>
          </a:xfrm>
          <a:prstGeom prst="line">
            <a:avLst/>
          </a:prstGeom>
          <a:noFill/>
          <a:ln w="25400">
            <a:solidFill>
              <a:schemeClr val="accent2"/>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887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914400"/>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000" dirty="0" smtClean="0">
                <a:solidFill>
                  <a:srgbClr val="000000"/>
                </a:solidFill>
              </a:rPr>
              <a:t>Doteren van halfgeleider: lokaal verontreinigen met </a:t>
            </a:r>
          </a:p>
          <a:p>
            <a:pPr marL="1295400" lvl="2" indent="-381000" algn="l">
              <a:spcBef>
                <a:spcPct val="20000"/>
              </a:spcBef>
              <a:buFontTx/>
              <a:buChar char="•"/>
            </a:pPr>
            <a:r>
              <a:rPr lang="nl-NL" sz="2000" dirty="0" smtClean="0">
                <a:solidFill>
                  <a:srgbClr val="000000"/>
                </a:solidFill>
              </a:rPr>
              <a:t>atoom met lagere waardigheid:  </a:t>
            </a:r>
            <a:r>
              <a:rPr lang="en-US" sz="2000" i="1" dirty="0" smtClean="0">
                <a:solidFill>
                  <a:srgbClr val="333399"/>
                </a:solidFill>
              </a:rPr>
              <a:t>p</a:t>
            </a:r>
            <a:r>
              <a:rPr lang="en-US" sz="2000" dirty="0" smtClean="0">
                <a:solidFill>
                  <a:srgbClr val="333399"/>
                </a:solidFill>
              </a:rPr>
              <a:t>-type </a:t>
            </a:r>
            <a:r>
              <a:rPr lang="en-US" sz="2000" dirty="0" smtClean="0">
                <a:solidFill>
                  <a:srgbClr val="000000"/>
                </a:solidFill>
              </a:rPr>
              <a:t>(</a:t>
            </a:r>
            <a:r>
              <a:rPr lang="en-US" sz="2000" dirty="0" err="1" smtClean="0">
                <a:solidFill>
                  <a:srgbClr val="000000"/>
                </a:solidFill>
              </a:rPr>
              <a:t>gaten</a:t>
            </a:r>
            <a:r>
              <a:rPr lang="en-US" sz="2000" dirty="0" smtClean="0">
                <a:solidFill>
                  <a:srgbClr val="000000"/>
                </a:solidFill>
              </a:rPr>
              <a:t> </a:t>
            </a:r>
            <a:r>
              <a:rPr lang="en-US" sz="2000" dirty="0" err="1" smtClean="0">
                <a:solidFill>
                  <a:srgbClr val="000000"/>
                </a:solidFill>
              </a:rPr>
              <a:t>geleiden</a:t>
            </a:r>
            <a:r>
              <a:rPr lang="en-US" sz="2000" dirty="0" smtClean="0">
                <a:solidFill>
                  <a:srgbClr val="000000"/>
                </a:solidFill>
              </a:rPr>
              <a:t>)</a:t>
            </a:r>
          </a:p>
          <a:p>
            <a:pPr marL="1295400" lvl="2" indent="-381000" algn="l">
              <a:spcBef>
                <a:spcPct val="20000"/>
              </a:spcBef>
            </a:pPr>
            <a:r>
              <a:rPr lang="en-US" sz="2000" dirty="0" smtClean="0">
                <a:solidFill>
                  <a:srgbClr val="000000"/>
                </a:solidFill>
              </a:rPr>
              <a:t>				       (</a:t>
            </a:r>
            <a:r>
              <a:rPr lang="en-US" sz="2000" dirty="0" err="1" smtClean="0">
                <a:solidFill>
                  <a:srgbClr val="000000"/>
                </a:solidFill>
              </a:rPr>
              <a:t>Groep</a:t>
            </a:r>
            <a:r>
              <a:rPr lang="en-US" sz="2000" dirty="0" smtClean="0">
                <a:solidFill>
                  <a:srgbClr val="000000"/>
                </a:solidFill>
              </a:rPr>
              <a:t>-III element; acceptor)</a:t>
            </a:r>
          </a:p>
          <a:p>
            <a:pPr marL="1295400" lvl="2" indent="-381000" algn="l">
              <a:spcBef>
                <a:spcPct val="20000"/>
              </a:spcBef>
              <a:buFontTx/>
              <a:buChar char="•"/>
            </a:pPr>
            <a:r>
              <a:rPr lang="nl-NL" sz="2000" dirty="0">
                <a:solidFill>
                  <a:srgbClr val="000000"/>
                </a:solidFill>
              </a:rPr>
              <a:t>atoom met </a:t>
            </a:r>
            <a:r>
              <a:rPr lang="nl-NL" sz="2000" dirty="0" smtClean="0">
                <a:solidFill>
                  <a:srgbClr val="000000"/>
                </a:solidFill>
              </a:rPr>
              <a:t>hogere waardigheid: </a:t>
            </a:r>
            <a:r>
              <a:rPr lang="en-US" sz="2000" i="1" dirty="0" smtClean="0">
                <a:solidFill>
                  <a:srgbClr val="333399"/>
                </a:solidFill>
              </a:rPr>
              <a:t>n</a:t>
            </a:r>
            <a:r>
              <a:rPr lang="en-US" sz="2000" dirty="0" smtClean="0">
                <a:solidFill>
                  <a:srgbClr val="333399"/>
                </a:solidFill>
              </a:rPr>
              <a:t>-type </a:t>
            </a:r>
            <a:r>
              <a:rPr lang="en-US" sz="2000" dirty="0" smtClean="0">
                <a:solidFill>
                  <a:srgbClr val="000000"/>
                </a:solidFill>
              </a:rPr>
              <a:t>(</a:t>
            </a:r>
            <a:r>
              <a:rPr lang="nl-NL" sz="2000" dirty="0" smtClean="0">
                <a:solidFill>
                  <a:srgbClr val="000000"/>
                </a:solidFill>
              </a:rPr>
              <a:t>e</a:t>
            </a:r>
            <a:r>
              <a:rPr lang="nl-NL" sz="2000" baseline="30000" dirty="0" smtClean="0">
                <a:solidFill>
                  <a:srgbClr val="000000"/>
                </a:solidFill>
              </a:rPr>
              <a:t>- </a:t>
            </a:r>
            <a:r>
              <a:rPr lang="en-US" sz="2000" dirty="0" err="1" smtClean="0">
                <a:solidFill>
                  <a:srgbClr val="000000"/>
                </a:solidFill>
              </a:rPr>
              <a:t>geleiden</a:t>
            </a:r>
            <a:r>
              <a:rPr lang="en-US" sz="2000" dirty="0" smtClean="0">
                <a:solidFill>
                  <a:srgbClr val="000000"/>
                </a:solidFill>
              </a:rPr>
              <a:t>)</a:t>
            </a:r>
          </a:p>
          <a:p>
            <a:pPr marL="1295400" lvl="2" indent="-381000" algn="l">
              <a:spcBef>
                <a:spcPct val="20000"/>
              </a:spcBef>
            </a:pPr>
            <a:r>
              <a:rPr lang="en-US" sz="2000" dirty="0" smtClean="0">
                <a:solidFill>
                  <a:srgbClr val="000000"/>
                </a:solidFill>
              </a:rPr>
              <a:t>			            (</a:t>
            </a:r>
            <a:r>
              <a:rPr lang="en-US" sz="2000" dirty="0" err="1" smtClean="0">
                <a:solidFill>
                  <a:srgbClr val="000000"/>
                </a:solidFill>
              </a:rPr>
              <a:t>Groep</a:t>
            </a:r>
            <a:r>
              <a:rPr lang="en-US" sz="2000" dirty="0" smtClean="0">
                <a:solidFill>
                  <a:srgbClr val="000000"/>
                </a:solidFill>
              </a:rPr>
              <a:t>-V element; </a:t>
            </a:r>
            <a:r>
              <a:rPr lang="en-US" sz="2000" dirty="0" err="1" smtClean="0">
                <a:solidFill>
                  <a:srgbClr val="000000"/>
                </a:solidFill>
              </a:rPr>
              <a:t>elektrondonor</a:t>
            </a:r>
            <a:r>
              <a:rPr lang="en-US" sz="2000" dirty="0" smtClean="0">
                <a:solidFill>
                  <a:srgbClr val="000000"/>
                </a:solidFill>
              </a:rPr>
              <a:t>)</a:t>
            </a:r>
          </a:p>
          <a:p>
            <a:pPr marL="838200" lvl="1" indent="-381000" algn="l">
              <a:spcBef>
                <a:spcPct val="20000"/>
              </a:spcBef>
              <a:buFontTx/>
              <a:buChar char="•"/>
            </a:pPr>
            <a:endParaRPr lang="en-US" sz="2000" dirty="0" smtClean="0">
              <a:solidFill>
                <a:srgbClr val="000000"/>
              </a:solidFill>
            </a:endParaRPr>
          </a:p>
          <a:p>
            <a:pPr marL="838200" lvl="1" indent="-381000" algn="l">
              <a:spcBef>
                <a:spcPct val="20000"/>
              </a:spcBef>
              <a:buFontTx/>
              <a:buChar char="•"/>
            </a:pPr>
            <a:r>
              <a:rPr lang="en-US" sz="2000" dirty="0" err="1" smtClean="0">
                <a:solidFill>
                  <a:srgbClr val="000000"/>
                </a:solidFill>
              </a:rPr>
              <a:t>Doteringstechnieken</a:t>
            </a:r>
            <a:r>
              <a:rPr lang="en-US" sz="2000" dirty="0" smtClean="0">
                <a:solidFill>
                  <a:srgbClr val="000000"/>
                </a:solidFill>
              </a:rPr>
              <a:t>: </a:t>
            </a:r>
          </a:p>
          <a:p>
            <a:pPr marL="1295400" lvl="2" indent="-381000" algn="l">
              <a:spcBef>
                <a:spcPct val="20000"/>
              </a:spcBef>
              <a:buFontTx/>
              <a:buChar char="•"/>
            </a:pPr>
            <a:r>
              <a:rPr lang="en-US" sz="2000" dirty="0" err="1" smtClean="0">
                <a:solidFill>
                  <a:srgbClr val="000000"/>
                </a:solidFill>
              </a:rPr>
              <a:t>Diffusie</a:t>
            </a:r>
            <a:endParaRPr lang="en-US" sz="2000" dirty="0" smtClean="0">
              <a:solidFill>
                <a:srgbClr val="000000"/>
              </a:solidFill>
            </a:endParaRPr>
          </a:p>
          <a:p>
            <a:pPr marL="1295400" lvl="2" indent="-381000" algn="l">
              <a:spcBef>
                <a:spcPct val="20000"/>
              </a:spcBef>
              <a:buFontTx/>
              <a:buChar char="•"/>
            </a:pPr>
            <a:r>
              <a:rPr lang="en-US" sz="2000" dirty="0" err="1" smtClean="0">
                <a:solidFill>
                  <a:srgbClr val="000000"/>
                </a:solidFill>
              </a:rPr>
              <a:t>Implantatie</a:t>
            </a:r>
            <a:r>
              <a:rPr lang="en-US" sz="2000" dirty="0" smtClean="0">
                <a:solidFill>
                  <a:srgbClr val="000000"/>
                </a:solidFill>
              </a:rPr>
              <a:t> van </a:t>
            </a:r>
            <a:r>
              <a:rPr lang="en-US" sz="2000" dirty="0" err="1" smtClean="0">
                <a:solidFill>
                  <a:srgbClr val="000000"/>
                </a:solidFill>
              </a:rPr>
              <a:t>ionen</a:t>
            </a:r>
            <a:endParaRPr lang="en-US" sz="2000" dirty="0" smtClean="0">
              <a:solidFill>
                <a:srgbClr val="000000"/>
              </a:solidFill>
            </a:endParaRPr>
          </a:p>
          <a:p>
            <a:pPr lvl="2" algn="l">
              <a:spcBef>
                <a:spcPct val="20000"/>
              </a:spcBef>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sp>
        <p:nvSpPr>
          <p:cNvPr id="7" name="Rectangle 6"/>
          <p:cNvSpPr/>
          <p:nvPr/>
        </p:nvSpPr>
        <p:spPr>
          <a:xfrm>
            <a:off x="1219200" y="6563380"/>
            <a:ext cx="7467600" cy="410882"/>
          </a:xfrm>
          <a:prstGeom prst="rect">
            <a:avLst/>
          </a:prstGeom>
        </p:spPr>
        <p:txBody>
          <a:bodyPr wrap="square">
            <a:spAutoFit/>
          </a:bodyPr>
          <a:lstStyle/>
          <a:p>
            <a:pPr algn="r" defTabSz="457200">
              <a:spcBef>
                <a:spcPct val="30000"/>
              </a:spcBef>
              <a:defRPr/>
            </a:pPr>
            <a:r>
              <a:rPr lang="en-US" sz="900" dirty="0" smtClean="0">
                <a:solidFill>
                  <a:srgbClr val="000000"/>
                </a:solidFill>
                <a:hlinkClick r:id="rId3"/>
              </a:rPr>
              <a:t>http://www.tf.uni-kiel.de/matwis/amat/semi_en/kap_2/backbone/r2_3_5.html</a:t>
            </a:r>
            <a:endParaRPr lang="en-US" sz="900" dirty="0" smtClean="0">
              <a:solidFill>
                <a:srgbClr val="000000"/>
              </a:solidFill>
            </a:endParaRPr>
          </a:p>
          <a:p>
            <a:pPr algn="r" defTabSz="457200">
              <a:spcBef>
                <a:spcPct val="30000"/>
              </a:spcBef>
              <a:defRPr/>
            </a:pPr>
            <a:endParaRPr lang="en-US" sz="900" dirty="0" smtClean="0">
              <a:solidFill>
                <a:srgbClr val="000000"/>
              </a:solidFill>
            </a:endParaRPr>
          </a:p>
        </p:txBody>
      </p:sp>
      <p:grpSp>
        <p:nvGrpSpPr>
          <p:cNvPr id="2" name="Group 12"/>
          <p:cNvGrpSpPr/>
          <p:nvPr/>
        </p:nvGrpSpPr>
        <p:grpSpPr>
          <a:xfrm>
            <a:off x="1878580" y="1676400"/>
            <a:ext cx="2950222" cy="1102731"/>
            <a:chOff x="1878580" y="1676400"/>
            <a:chExt cx="2950222" cy="1102731"/>
          </a:xfrm>
        </p:grpSpPr>
        <p:sp>
          <p:nvSpPr>
            <p:cNvPr id="11" name="Rectangle 10"/>
            <p:cNvSpPr/>
            <p:nvPr/>
          </p:nvSpPr>
          <p:spPr>
            <a:xfrm>
              <a:off x="1878580" y="1676400"/>
              <a:ext cx="2950222" cy="400110"/>
            </a:xfrm>
            <a:prstGeom prst="rect">
              <a:avLst/>
            </a:prstGeom>
          </p:spPr>
          <p:txBody>
            <a:bodyPr wrap="none">
              <a:spAutoFit/>
            </a:bodyPr>
            <a:lstStyle/>
            <a:p>
              <a:r>
                <a:rPr lang="en-US" sz="2000" dirty="0" smtClean="0">
                  <a:solidFill>
                    <a:srgbClr val="0000FF"/>
                  </a:solidFill>
                </a:rPr>
                <a:t>boor, </a:t>
              </a:r>
              <a:r>
                <a:rPr lang="en-US" sz="2000" dirty="0" err="1" smtClean="0">
                  <a:solidFill>
                    <a:srgbClr val="0000FF"/>
                  </a:solidFill>
                </a:rPr>
                <a:t>aluminium</a:t>
              </a:r>
              <a:r>
                <a:rPr lang="en-US" sz="2000" dirty="0" smtClean="0">
                  <a:solidFill>
                    <a:srgbClr val="0000FF"/>
                  </a:solidFill>
                </a:rPr>
                <a:t>, gallium</a:t>
              </a:r>
              <a:endParaRPr lang="en-US" sz="2000" dirty="0">
                <a:solidFill>
                  <a:srgbClr val="0000FF"/>
                </a:solidFill>
              </a:endParaRPr>
            </a:p>
          </p:txBody>
        </p:sp>
        <p:sp>
          <p:nvSpPr>
            <p:cNvPr id="12" name="Rectangle 11"/>
            <p:cNvSpPr/>
            <p:nvPr/>
          </p:nvSpPr>
          <p:spPr>
            <a:xfrm>
              <a:off x="2481105" y="2379021"/>
              <a:ext cx="1767130" cy="400110"/>
            </a:xfrm>
            <a:prstGeom prst="rect">
              <a:avLst/>
            </a:prstGeom>
          </p:spPr>
          <p:txBody>
            <a:bodyPr wrap="none">
              <a:spAutoFit/>
            </a:bodyPr>
            <a:lstStyle/>
            <a:p>
              <a:r>
                <a:rPr lang="en-US" sz="2000" dirty="0" err="1" smtClean="0">
                  <a:solidFill>
                    <a:srgbClr val="0000FF"/>
                  </a:solidFill>
                </a:rPr>
                <a:t>fosfor</a:t>
              </a:r>
              <a:r>
                <a:rPr lang="en-US" sz="2000" dirty="0" smtClean="0">
                  <a:solidFill>
                    <a:srgbClr val="0000FF"/>
                  </a:solidFill>
                </a:rPr>
                <a:t>; </a:t>
              </a:r>
              <a:r>
                <a:rPr lang="en-US" sz="2000" dirty="0" err="1" smtClean="0">
                  <a:solidFill>
                    <a:srgbClr val="0000FF"/>
                  </a:solidFill>
                </a:rPr>
                <a:t>arseen</a:t>
              </a:r>
              <a:endParaRPr lang="en-US" sz="2000" dirty="0">
                <a:solidFill>
                  <a:srgbClr val="0000FF"/>
                </a:solidFill>
              </a:endParaRPr>
            </a:p>
          </p:txBody>
        </p:sp>
      </p:grpSp>
      <p:pic>
        <p:nvPicPr>
          <p:cNvPr id="19" name="Picture 2" descr="http://www.superstrate.net/pv/physics/dope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1752600"/>
            <a:ext cx="3714750" cy="24765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9525000" y="4267200"/>
            <a:ext cx="7467600" cy="410882"/>
          </a:xfrm>
          <a:prstGeom prst="rect">
            <a:avLst/>
          </a:prstGeom>
        </p:spPr>
        <p:txBody>
          <a:bodyPr wrap="square">
            <a:spAutoFit/>
          </a:bodyPr>
          <a:lstStyle/>
          <a:p>
            <a:pPr algn="l" defTabSz="457200">
              <a:spcBef>
                <a:spcPct val="30000"/>
              </a:spcBef>
              <a:defRPr/>
            </a:pPr>
            <a:r>
              <a:rPr lang="en-US" sz="900" dirty="0">
                <a:solidFill>
                  <a:srgbClr val="000000"/>
                </a:solidFill>
                <a:hlinkClick r:id="rId5"/>
              </a:rPr>
              <a:t>http://</a:t>
            </a:r>
            <a:r>
              <a:rPr lang="en-US" sz="900" dirty="0" smtClean="0">
                <a:solidFill>
                  <a:srgbClr val="000000"/>
                </a:solidFill>
                <a:hlinkClick r:id="rId5"/>
              </a:rPr>
              <a:t>www.superstrate.net/pv/physics/doping.html</a:t>
            </a:r>
            <a:endParaRPr lang="en-US" sz="900" dirty="0" smtClean="0">
              <a:solidFill>
                <a:srgbClr val="000000"/>
              </a:solidFill>
            </a:endParaRPr>
          </a:p>
          <a:p>
            <a:pPr algn="l" defTabSz="457200">
              <a:spcBef>
                <a:spcPct val="30000"/>
              </a:spcBef>
              <a:defRPr/>
            </a:pPr>
            <a:endParaRPr lang="en-US" sz="900" dirty="0" smtClean="0">
              <a:solidFill>
                <a:srgbClr val="000000"/>
              </a:solidFill>
            </a:endParaRPr>
          </a:p>
        </p:txBody>
      </p:sp>
      <p:pic>
        <p:nvPicPr>
          <p:cNvPr id="13" name="Picture 12"/>
          <p:cNvPicPr>
            <a:picLocks noChangeAspect="1"/>
          </p:cNvPicPr>
          <p:nvPr/>
        </p:nvPicPr>
        <p:blipFill>
          <a:blip r:embed="rId6"/>
          <a:stretch>
            <a:fillRect/>
          </a:stretch>
        </p:blipFill>
        <p:spPr>
          <a:xfrm>
            <a:off x="4724400" y="3505200"/>
            <a:ext cx="4038600" cy="2873618"/>
          </a:xfrm>
          <a:prstGeom prst="rect">
            <a:avLst/>
          </a:prstGeom>
        </p:spPr>
      </p:pic>
      <p:sp>
        <p:nvSpPr>
          <p:cNvPr id="14"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dirty="0" smtClean="0"/>
              <a:t>40.8 </a:t>
            </a:r>
            <a:r>
              <a:rPr lang="en-GB" dirty="0" err="1" smtClean="0">
                <a:solidFill>
                  <a:srgbClr val="000000"/>
                </a:solidFill>
              </a:rPr>
              <a:t>Dotering</a:t>
            </a:r>
            <a:r>
              <a:rPr lang="en-GB" dirty="0" smtClean="0">
                <a:solidFill>
                  <a:srgbClr val="000000"/>
                </a:solidFill>
              </a:rPr>
              <a:t>    (</a:t>
            </a:r>
            <a:r>
              <a:rPr lang="en-GB" i="1" dirty="0" smtClean="0">
                <a:solidFill>
                  <a:srgbClr val="000000"/>
                </a:solidFill>
              </a:rPr>
              <a:t>Doping</a:t>
            </a:r>
            <a:r>
              <a:rPr lang="en-GB" dirty="0" smtClean="0">
                <a:solidFill>
                  <a:srgbClr val="000000"/>
                </a:solidFill>
              </a:rPr>
              <a:t>)</a:t>
            </a:r>
            <a:endParaRPr lang="en-GB" dirty="0">
              <a:solidFill>
                <a:srgbClr val="000000"/>
              </a:solidFill>
            </a:endParaRPr>
          </a:p>
        </p:txBody>
      </p:sp>
      <p:sp>
        <p:nvSpPr>
          <p:cNvPr id="15"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16" name="Picture 6" descr="http://astarmathsandphysics.com/a-level-physics-notes/electronics/a-level-physics-notes-electronics-n-and-p-type-semiconductors-html-3dfcfd0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495800"/>
            <a:ext cx="4027542" cy="200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3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r="50606" b="5191"/>
          <a:stretch/>
        </p:blipFill>
        <p:spPr bwMode="auto">
          <a:xfrm>
            <a:off x="827584" y="2819400"/>
            <a:ext cx="3960440" cy="26640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urved Connector 11"/>
          <p:cNvCxnSpPr/>
          <p:nvPr/>
        </p:nvCxnSpPr>
        <p:spPr bwMode="auto">
          <a:xfrm rot="16200000" flipH="1">
            <a:off x="1849760" y="2434952"/>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
        <p:nvSpPr>
          <p:cNvPr id="13" name="Rectangle 12"/>
          <p:cNvSpPr/>
          <p:nvPr/>
        </p:nvSpPr>
        <p:spPr bwMode="auto">
          <a:xfrm>
            <a:off x="2195736" y="5097367"/>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9" name="Rectangle 8"/>
          <p:cNvSpPr/>
          <p:nvPr/>
        </p:nvSpPr>
        <p:spPr>
          <a:xfrm>
            <a:off x="5724128" y="3501008"/>
            <a:ext cx="2582437" cy="923330"/>
          </a:xfrm>
          <a:prstGeom prst="rect">
            <a:avLst/>
          </a:prstGeom>
        </p:spPr>
        <p:txBody>
          <a:bodyPr wrap="none">
            <a:spAutoFit/>
          </a:bodyPr>
          <a:lstStyle/>
          <a:p>
            <a:r>
              <a:rPr lang="nl-NL" sz="1800" dirty="0">
                <a:solidFill>
                  <a:srgbClr val="7030A0"/>
                </a:solidFill>
                <a:sym typeface="Wingdings" panose="05000000000000000000" pitchFamily="2" charset="2"/>
              </a:rPr>
              <a:t>Ferminiveau </a:t>
            </a:r>
            <a:r>
              <a:rPr lang="nl-NL" sz="1800" dirty="0" smtClean="0">
                <a:solidFill>
                  <a:srgbClr val="7030A0"/>
                </a:solidFill>
              </a:rPr>
              <a:t>bij T </a:t>
            </a:r>
            <a:r>
              <a:rPr lang="nl-NL" sz="1800" dirty="0" smtClean="0">
                <a:solidFill>
                  <a:srgbClr val="7030A0"/>
                </a:solidFill>
                <a:sym typeface="Wingdings" panose="05000000000000000000" pitchFamily="2" charset="2"/>
              </a:rPr>
              <a:t> 0K</a:t>
            </a:r>
          </a:p>
          <a:p>
            <a:r>
              <a:rPr lang="nl-NL" sz="1800" dirty="0" smtClean="0">
                <a:solidFill>
                  <a:srgbClr val="7030A0"/>
                </a:solidFill>
                <a:sym typeface="Wingdings" panose="05000000000000000000" pitchFamily="2" charset="2"/>
              </a:rPr>
              <a:t>halverwege boven</a:t>
            </a:r>
          </a:p>
          <a:p>
            <a:r>
              <a:rPr lang="nl-NL" sz="1800" dirty="0" smtClean="0">
                <a:solidFill>
                  <a:srgbClr val="7030A0"/>
                </a:solidFill>
                <a:sym typeface="Wingdings" panose="05000000000000000000" pitchFamily="2" charset="2"/>
              </a:rPr>
              <a:t>het donorniveau</a:t>
            </a:r>
            <a:endParaRPr lang="en-US" sz="1800" dirty="0">
              <a:solidFill>
                <a:srgbClr val="7030A0"/>
              </a:solidFill>
            </a:endParaRPr>
          </a:p>
        </p:txBody>
      </p:sp>
      <p:sp>
        <p:nvSpPr>
          <p:cNvPr id="8"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smtClean="0"/>
              <a:t>40.8 </a:t>
            </a:r>
            <a:r>
              <a:rPr lang="en-GB" dirty="0" err="1" smtClean="0">
                <a:solidFill>
                  <a:srgbClr val="000000"/>
                </a:solidFill>
              </a:rPr>
              <a:t>Dotering</a:t>
            </a:r>
            <a:r>
              <a:rPr lang="en-GB" dirty="0" smtClean="0">
                <a:solidFill>
                  <a:srgbClr val="000000"/>
                </a:solidFill>
              </a:rPr>
              <a:t>    (</a:t>
            </a:r>
            <a:r>
              <a:rPr lang="en-GB" i="1" dirty="0" smtClean="0">
                <a:solidFill>
                  <a:srgbClr val="000000"/>
                </a:solidFill>
              </a:rPr>
              <a:t>Doping</a:t>
            </a:r>
            <a:r>
              <a:rPr lang="en-GB" dirty="0" smtClean="0">
                <a:solidFill>
                  <a:srgbClr val="000000"/>
                </a:solidFill>
              </a:rPr>
              <a:t>)</a:t>
            </a:r>
            <a:endParaRPr lang="en-GB" dirty="0">
              <a:solidFill>
                <a:srgbClr val="000000"/>
              </a:solidFill>
            </a:endParaRPr>
          </a:p>
        </p:txBody>
      </p:sp>
      <p:sp>
        <p:nvSpPr>
          <p:cNvPr id="11"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14" name="Text Box 3"/>
          <p:cNvSpPr txBox="1">
            <a:spLocks noChangeArrowheads="1"/>
          </p:cNvSpPr>
          <p:nvPr/>
        </p:nvSpPr>
        <p:spPr bwMode="auto">
          <a:xfrm>
            <a:off x="1066800" y="836712"/>
            <a:ext cx="70866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nl-NL" sz="1800" dirty="0" smtClean="0">
                <a:solidFill>
                  <a:srgbClr val="333399"/>
                </a:solidFill>
              </a:rPr>
              <a:t>Gecontroleerd vervuilen van Si:</a:t>
            </a:r>
            <a:endParaRPr lang="nl-NL" sz="1800" dirty="0">
              <a:solidFill>
                <a:srgbClr val="333399"/>
              </a:solidFill>
            </a:endParaRPr>
          </a:p>
        </p:txBody>
      </p:sp>
    </p:spTree>
    <p:extLst>
      <p:ext uri="{BB962C8B-B14F-4D97-AF65-F5344CB8AC3E}">
        <p14:creationId xmlns:p14="http://schemas.microsoft.com/office/powerpoint/2010/main" val="34830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64" presetClass="path" presetSubtype="0" accel="50000" decel="50000" fill="hold" nodeType="afterEffect">
                                  <p:stCondLst>
                                    <p:cond delay="0"/>
                                  </p:stCondLst>
                                  <p:childTnLst>
                                    <p:animMotion origin="layout" path="M -3.61111E-6 0.0588 L -3.61111E-6 -0.00625 " pathEditMode="relative" rAng="0" ptsTypes="AA">
                                      <p:cBhvr>
                                        <p:cTn id="9" dur="2000" fill="hold"/>
                                        <p:tgtEl>
                                          <p:spTgt spid="12"/>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b="5191"/>
          <a:stretch/>
        </p:blipFill>
        <p:spPr bwMode="auto">
          <a:xfrm>
            <a:off x="827584" y="2819400"/>
            <a:ext cx="8017966" cy="2664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urved Connector 8"/>
          <p:cNvCxnSpPr/>
          <p:nvPr/>
        </p:nvCxnSpPr>
        <p:spPr bwMode="auto">
          <a:xfrm rot="16200000" flipH="1">
            <a:off x="5275079" y="3140969"/>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cxnSp>
        <p:nvCxnSpPr>
          <p:cNvPr id="12" name="Curved Connector 11"/>
          <p:cNvCxnSpPr/>
          <p:nvPr/>
        </p:nvCxnSpPr>
        <p:spPr bwMode="auto">
          <a:xfrm rot="16200000" flipH="1">
            <a:off x="1793489" y="2378681"/>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
        <p:nvSpPr>
          <p:cNvPr id="11" name="Rectangle 10"/>
          <p:cNvSpPr/>
          <p:nvPr/>
        </p:nvSpPr>
        <p:spPr>
          <a:xfrm>
            <a:off x="5562600" y="1447800"/>
            <a:ext cx="3021981" cy="1015663"/>
          </a:xfrm>
          <a:prstGeom prst="rect">
            <a:avLst/>
          </a:prstGeom>
          <a:solidFill>
            <a:srgbClr val="FFFFFF"/>
          </a:solidFill>
        </p:spPr>
        <p:txBody>
          <a:bodyPr wrap="square">
            <a:spAutoFit/>
          </a:bodyPr>
          <a:lstStyle/>
          <a:p>
            <a:r>
              <a:rPr lang="nl-NL" sz="2000" dirty="0" smtClean="0">
                <a:solidFill>
                  <a:srgbClr val="7030A0"/>
                </a:solidFill>
              </a:rPr>
              <a:t>gedoteerde halfgeleider geleidt beter dan </a:t>
            </a:r>
          </a:p>
          <a:p>
            <a:r>
              <a:rPr lang="nl-NL" sz="2000" dirty="0" smtClean="0">
                <a:solidFill>
                  <a:srgbClr val="7030A0"/>
                </a:solidFill>
              </a:rPr>
              <a:t>zuivere halfgeleider</a:t>
            </a:r>
            <a:endParaRPr lang="en-GB" sz="2000" baseline="30000" dirty="0">
              <a:solidFill>
                <a:srgbClr val="7030A0"/>
              </a:solidFill>
            </a:endParaRPr>
          </a:p>
        </p:txBody>
      </p:sp>
      <p:sp>
        <p:nvSpPr>
          <p:cNvPr id="13" name="Rectangle 12"/>
          <p:cNvSpPr/>
          <p:nvPr/>
        </p:nvSpPr>
        <p:spPr bwMode="auto">
          <a:xfrm>
            <a:off x="2195736" y="5097367"/>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4" name="Rectangle 13"/>
          <p:cNvSpPr/>
          <p:nvPr/>
        </p:nvSpPr>
        <p:spPr bwMode="auto">
          <a:xfrm>
            <a:off x="5580112" y="5111431"/>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cxnSp>
        <p:nvCxnSpPr>
          <p:cNvPr id="27" name="Curved Connector 26"/>
          <p:cNvCxnSpPr/>
          <p:nvPr/>
        </p:nvCxnSpPr>
        <p:spPr bwMode="auto">
          <a:xfrm rot="16200000" flipH="1">
            <a:off x="1835697" y="2794992"/>
            <a:ext cx="2362200" cy="2362200"/>
          </a:xfrm>
          <a:prstGeom prst="curvedConnector3">
            <a:avLst>
              <a:gd name="adj1" fmla="val 50000"/>
            </a:avLst>
          </a:prstGeom>
          <a:noFill/>
          <a:ln w="9525" cap="flat" cmpd="sng" algn="ctr">
            <a:solidFill>
              <a:schemeClr val="tx1"/>
            </a:solidFill>
            <a:prstDash val="dash"/>
            <a:round/>
            <a:headEnd type="none" w="med" len="med"/>
            <a:tailEnd type="none" w="med" len="med"/>
          </a:ln>
          <a:effectLst/>
        </p:spPr>
      </p:cxnSp>
      <p:sp>
        <p:nvSpPr>
          <p:cNvPr id="15" name="Rectangle 14"/>
          <p:cNvSpPr/>
          <p:nvPr/>
        </p:nvSpPr>
        <p:spPr>
          <a:xfrm>
            <a:off x="7643843" y="5532714"/>
            <a:ext cx="1248740" cy="369332"/>
          </a:xfrm>
          <a:prstGeom prst="rect">
            <a:avLst/>
          </a:prstGeom>
        </p:spPr>
        <p:txBody>
          <a:bodyPr wrap="none">
            <a:spAutoFit/>
          </a:bodyPr>
          <a:lstStyle/>
          <a:p>
            <a:r>
              <a:rPr lang="nl-NL" sz="1800" dirty="0" smtClean="0"/>
              <a:t>bij T </a:t>
            </a:r>
            <a:r>
              <a:rPr lang="nl-NL" sz="1800" dirty="0" smtClean="0">
                <a:sym typeface="Wingdings" panose="05000000000000000000" pitchFamily="2" charset="2"/>
              </a:rPr>
              <a:t> 0K</a:t>
            </a:r>
          </a:p>
        </p:txBody>
      </p:sp>
      <p:sp>
        <p:nvSpPr>
          <p:cNvPr id="16"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smtClean="0"/>
              <a:t>40.8 </a:t>
            </a:r>
            <a:r>
              <a:rPr lang="en-GB" dirty="0" err="1" smtClean="0">
                <a:solidFill>
                  <a:srgbClr val="000000"/>
                </a:solidFill>
              </a:rPr>
              <a:t>Dotering</a:t>
            </a:r>
            <a:r>
              <a:rPr lang="en-GB" dirty="0" smtClean="0">
                <a:solidFill>
                  <a:srgbClr val="000000"/>
                </a:solidFill>
              </a:rPr>
              <a:t>    (</a:t>
            </a:r>
            <a:r>
              <a:rPr lang="en-GB" i="1" dirty="0" smtClean="0">
                <a:solidFill>
                  <a:srgbClr val="000000"/>
                </a:solidFill>
              </a:rPr>
              <a:t>Doping</a:t>
            </a:r>
            <a:r>
              <a:rPr lang="en-GB" dirty="0" smtClean="0">
                <a:solidFill>
                  <a:srgbClr val="000000"/>
                </a:solidFill>
              </a:rPr>
              <a:t>)</a:t>
            </a:r>
            <a:endParaRPr lang="en-GB" dirty="0">
              <a:solidFill>
                <a:srgbClr val="000000"/>
              </a:solidFill>
            </a:endParaRPr>
          </a:p>
        </p:txBody>
      </p:sp>
      <p:sp>
        <p:nvSpPr>
          <p:cNvPr id="17"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18" name="Text Box 3"/>
          <p:cNvSpPr txBox="1">
            <a:spLocks noChangeArrowheads="1"/>
          </p:cNvSpPr>
          <p:nvPr/>
        </p:nvSpPr>
        <p:spPr bwMode="auto">
          <a:xfrm>
            <a:off x="1066800" y="836712"/>
            <a:ext cx="70866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nl-NL" sz="1800" dirty="0" smtClean="0">
                <a:solidFill>
                  <a:srgbClr val="333399"/>
                </a:solidFill>
              </a:rPr>
              <a:t>Gecontroleerd vervuilen van Si:</a:t>
            </a:r>
            <a:endParaRPr lang="nl-NL" sz="1800" dirty="0">
              <a:solidFill>
                <a:srgbClr val="333399"/>
              </a:solidFill>
            </a:endParaRPr>
          </a:p>
        </p:txBody>
      </p:sp>
      <p:sp>
        <p:nvSpPr>
          <p:cNvPr id="22" name="Rectangle 10"/>
          <p:cNvSpPr/>
          <p:nvPr/>
        </p:nvSpPr>
        <p:spPr>
          <a:xfrm>
            <a:off x="5823569" y="130314"/>
            <a:ext cx="3021981" cy="400110"/>
          </a:xfrm>
          <a:prstGeom prst="rect">
            <a:avLst/>
          </a:prstGeom>
          <a:solidFill>
            <a:srgbClr val="FFFFFF"/>
          </a:solidFill>
        </p:spPr>
        <p:txBody>
          <a:bodyPr wrap="square">
            <a:spAutoFit/>
          </a:bodyPr>
          <a:lstStyle/>
          <a:p>
            <a:r>
              <a:rPr lang="nl-NL" sz="2000" dirty="0" smtClean="0">
                <a:solidFill>
                  <a:schemeClr val="accent1">
                    <a:lumMod val="25000"/>
                  </a:schemeClr>
                </a:solidFill>
              </a:rPr>
              <a:t>niet op tentamen</a:t>
            </a:r>
            <a:endParaRPr lang="en-GB" sz="2000" baseline="30000" dirty="0">
              <a:solidFill>
                <a:schemeClr val="accent1">
                  <a:lumMod val="25000"/>
                </a:schemeClr>
              </a:solidFill>
            </a:endParaRPr>
          </a:p>
        </p:txBody>
      </p:sp>
    </p:spTree>
    <p:extLst>
      <p:ext uri="{BB962C8B-B14F-4D97-AF65-F5344CB8AC3E}">
        <p14:creationId xmlns:p14="http://schemas.microsoft.com/office/powerpoint/2010/main" val="188770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3.61111E-6 -0.05671 L 3.61111E-6 0.00672 " pathEditMode="relative" rAng="0" ptsTypes="AA">
                                      <p:cBhvr>
                                        <p:cTn id="9" dur="2250" fill="hold"/>
                                        <p:tgtEl>
                                          <p:spTgt spid="9"/>
                                        </p:tgtEl>
                                        <p:attrNameLst>
                                          <p:attrName>ppt_x</p:attrName>
                                          <p:attrName>ppt_y</p:attrName>
                                        </p:attrNameLst>
                                      </p:cBhvr>
                                      <p:rCtr x="0" y="3171"/>
                                    </p:animMotion>
                                  </p:childTnLst>
                                </p:cTn>
                              </p:par>
                            </p:childTnLst>
                          </p:cTn>
                        </p:par>
                        <p:par>
                          <p:cTn id="10" fill="hold">
                            <p:stCondLst>
                              <p:cond delay="225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b="5191"/>
          <a:stretch/>
        </p:blipFill>
        <p:spPr bwMode="auto">
          <a:xfrm>
            <a:off x="827584" y="2819400"/>
            <a:ext cx="8017966" cy="2664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52600" y="5534561"/>
            <a:ext cx="5647419" cy="1323439"/>
          </a:xfrm>
          <a:prstGeom prst="rect">
            <a:avLst/>
          </a:prstGeom>
          <a:solidFill>
            <a:schemeClr val="bg1"/>
          </a:solidFill>
        </p:spPr>
        <p:txBody>
          <a:bodyPr wrap="square">
            <a:spAutoFit/>
          </a:bodyPr>
          <a:lstStyle/>
          <a:p>
            <a:r>
              <a:rPr lang="nl-NL" sz="2000" dirty="0" smtClean="0">
                <a:solidFill>
                  <a:srgbClr val="000000"/>
                </a:solidFill>
              </a:rPr>
              <a:t>(goede) benadering:</a:t>
            </a:r>
          </a:p>
          <a:p>
            <a:r>
              <a:rPr lang="nl-NL" sz="2000" dirty="0" smtClean="0">
                <a:solidFill>
                  <a:srgbClr val="000000"/>
                </a:solidFill>
              </a:rPr>
              <a:t>T &gt; 0 K </a:t>
            </a:r>
            <a:r>
              <a:rPr lang="nl-NL" sz="2000" dirty="0" smtClean="0">
                <a:solidFill>
                  <a:srgbClr val="000000"/>
                </a:solidFill>
                <a:latin typeface="Wingdings"/>
                <a:ea typeface="Wingdings"/>
                <a:cs typeface="Wingdings"/>
              </a:rPr>
              <a:t></a:t>
            </a:r>
            <a:endParaRPr lang="nl-NL" sz="2000" dirty="0" smtClean="0">
              <a:solidFill>
                <a:srgbClr val="000000"/>
              </a:solidFill>
            </a:endParaRPr>
          </a:p>
          <a:p>
            <a:r>
              <a:rPr lang="nl-NL" sz="2000" dirty="0" smtClean="0">
                <a:solidFill>
                  <a:srgbClr val="000000"/>
                </a:solidFill>
              </a:rPr>
              <a:t>alle elektronen van donor in geleidingsband &amp; </a:t>
            </a:r>
          </a:p>
          <a:p>
            <a:r>
              <a:rPr lang="nl-NL" sz="2000" dirty="0" smtClean="0">
                <a:solidFill>
                  <a:srgbClr val="000000"/>
                </a:solidFill>
              </a:rPr>
              <a:t>elk </a:t>
            </a:r>
            <a:r>
              <a:rPr lang="nl-NL" sz="2000" dirty="0" err="1" smtClean="0">
                <a:solidFill>
                  <a:srgbClr val="000000"/>
                </a:solidFill>
              </a:rPr>
              <a:t>acceptor-atoom</a:t>
            </a:r>
            <a:r>
              <a:rPr lang="nl-NL" sz="2000" dirty="0" smtClean="0">
                <a:solidFill>
                  <a:srgbClr val="000000"/>
                </a:solidFill>
              </a:rPr>
              <a:t> veroorzaakt gat</a:t>
            </a:r>
            <a:endParaRPr lang="en-US" sz="2000" dirty="0">
              <a:solidFill>
                <a:srgbClr val="000000"/>
              </a:solidFill>
            </a:endParaRPr>
          </a:p>
        </p:txBody>
      </p:sp>
      <p:cxnSp>
        <p:nvCxnSpPr>
          <p:cNvPr id="9" name="Curved Connector 8"/>
          <p:cNvCxnSpPr/>
          <p:nvPr/>
        </p:nvCxnSpPr>
        <p:spPr bwMode="auto">
          <a:xfrm rot="16200000" flipH="1">
            <a:off x="5275079" y="3011016"/>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cxnSp>
        <p:nvCxnSpPr>
          <p:cNvPr id="12" name="Curved Connector 11"/>
          <p:cNvCxnSpPr/>
          <p:nvPr/>
        </p:nvCxnSpPr>
        <p:spPr bwMode="auto">
          <a:xfrm rot="16200000" flipH="1">
            <a:off x="1849760" y="2564904"/>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
        <p:nvSpPr>
          <p:cNvPr id="13" name="Rectangle 12"/>
          <p:cNvSpPr/>
          <p:nvPr/>
        </p:nvSpPr>
        <p:spPr bwMode="auto">
          <a:xfrm>
            <a:off x="2195736" y="5097367"/>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4" name="Rectangle 13"/>
          <p:cNvSpPr/>
          <p:nvPr/>
        </p:nvSpPr>
        <p:spPr bwMode="auto">
          <a:xfrm>
            <a:off x="5580112" y="5111431"/>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cxnSp>
        <p:nvCxnSpPr>
          <p:cNvPr id="27" name="Curved Connector 26"/>
          <p:cNvCxnSpPr/>
          <p:nvPr/>
        </p:nvCxnSpPr>
        <p:spPr bwMode="auto">
          <a:xfrm rot="16200000" flipH="1">
            <a:off x="1835697" y="2794992"/>
            <a:ext cx="2362200" cy="2362200"/>
          </a:xfrm>
          <a:prstGeom prst="curvedConnector3">
            <a:avLst>
              <a:gd name="adj1" fmla="val 50000"/>
            </a:avLst>
          </a:prstGeom>
          <a:noFill/>
          <a:ln w="9525" cap="flat" cmpd="sng" algn="ctr">
            <a:solidFill>
              <a:schemeClr val="tx1"/>
            </a:solidFill>
            <a:prstDash val="dash"/>
            <a:round/>
            <a:headEnd type="none" w="med" len="med"/>
            <a:tailEnd type="none" w="med" len="med"/>
          </a:ln>
          <a:effectLst/>
        </p:spPr>
      </p:cxnSp>
      <p:cxnSp>
        <p:nvCxnSpPr>
          <p:cNvPr id="15" name="Curved Connector 14"/>
          <p:cNvCxnSpPr/>
          <p:nvPr/>
        </p:nvCxnSpPr>
        <p:spPr bwMode="auto">
          <a:xfrm rot="16200000" flipH="1">
            <a:off x="5234136" y="2794992"/>
            <a:ext cx="2362200" cy="2362200"/>
          </a:xfrm>
          <a:prstGeom prst="curvedConnector3">
            <a:avLst>
              <a:gd name="adj1" fmla="val 50000"/>
            </a:avLst>
          </a:prstGeom>
          <a:noFill/>
          <a:ln w="9525" cap="flat" cmpd="sng" algn="ctr">
            <a:solidFill>
              <a:schemeClr val="tx1"/>
            </a:solidFill>
            <a:prstDash val="dash"/>
            <a:round/>
            <a:headEnd type="none" w="med" len="med"/>
            <a:tailEnd type="none" w="med" len="med"/>
          </a:ln>
          <a:effectLst/>
        </p:spPr>
      </p:cxnSp>
      <p:sp>
        <p:nvSpPr>
          <p:cNvPr id="2" name="Rectangle 1"/>
          <p:cNvSpPr/>
          <p:nvPr/>
        </p:nvSpPr>
        <p:spPr>
          <a:xfrm>
            <a:off x="9161971" y="188640"/>
            <a:ext cx="4001416" cy="2406813"/>
          </a:xfrm>
          <a:prstGeom prst="rect">
            <a:avLst/>
          </a:prstGeom>
        </p:spPr>
        <p:txBody>
          <a:bodyPr wrap="none">
            <a:spAutoFit/>
          </a:bodyPr>
          <a:lstStyle/>
          <a:p>
            <a:pPr algn="l">
              <a:lnSpc>
                <a:spcPct val="140000"/>
              </a:lnSpc>
              <a:spcBef>
                <a:spcPct val="20000"/>
              </a:spcBef>
            </a:pPr>
            <a:r>
              <a:rPr lang="fr-FR" sz="1600" i="1" dirty="0" err="1">
                <a:solidFill>
                  <a:srgbClr val="000000"/>
                </a:solidFill>
              </a:rPr>
              <a:t>dotering</a:t>
            </a:r>
            <a:r>
              <a:rPr lang="fr-FR" sz="1600" i="1" dirty="0">
                <a:solidFill>
                  <a:srgbClr val="000000"/>
                </a:solidFill>
              </a:rPr>
              <a:t> 1 op 10</a:t>
            </a:r>
            <a:r>
              <a:rPr lang="fr-FR" sz="1600" i="1" baseline="30000" dirty="0">
                <a:solidFill>
                  <a:srgbClr val="000000"/>
                </a:solidFill>
              </a:rPr>
              <a:t>6</a:t>
            </a:r>
            <a:r>
              <a:rPr lang="fr-FR" sz="1600" i="1" dirty="0">
                <a:solidFill>
                  <a:srgbClr val="000000"/>
                </a:solidFill>
              </a:rPr>
              <a:t> </a:t>
            </a:r>
            <a:r>
              <a:rPr lang="fr-FR" sz="1600" i="1" dirty="0" err="1" smtClean="0">
                <a:solidFill>
                  <a:srgbClr val="000000"/>
                </a:solidFill>
              </a:rPr>
              <a:t>atomen</a:t>
            </a:r>
            <a:r>
              <a:rPr lang="fr-FR" sz="1600" i="1" dirty="0" smtClean="0">
                <a:solidFill>
                  <a:srgbClr val="000000"/>
                </a:solidFill>
              </a:rPr>
              <a:t>:</a:t>
            </a:r>
          </a:p>
          <a:p>
            <a:pPr algn="l">
              <a:lnSpc>
                <a:spcPct val="140000"/>
              </a:lnSpc>
              <a:spcBef>
                <a:spcPct val="20000"/>
              </a:spcBef>
            </a:pPr>
            <a:r>
              <a:rPr lang="fr-FR" sz="1600" i="1" dirty="0" err="1" smtClean="0">
                <a:solidFill>
                  <a:srgbClr val="000000"/>
                </a:solidFill>
              </a:rPr>
              <a:t>Stel</a:t>
            </a:r>
            <a:r>
              <a:rPr lang="fr-FR" sz="1600" i="1" dirty="0" smtClean="0">
                <a:solidFill>
                  <a:srgbClr val="000000"/>
                </a:solidFill>
              </a:rPr>
              <a:t>: 10</a:t>
            </a:r>
            <a:r>
              <a:rPr lang="fr-FR" sz="1600" i="1" baseline="30000" dirty="0" smtClean="0">
                <a:solidFill>
                  <a:srgbClr val="000000"/>
                </a:solidFill>
              </a:rPr>
              <a:t>21</a:t>
            </a:r>
            <a:r>
              <a:rPr lang="fr-FR" sz="1600" i="1" dirty="0" smtClean="0">
                <a:solidFill>
                  <a:srgbClr val="000000"/>
                </a:solidFill>
              </a:rPr>
              <a:t> </a:t>
            </a:r>
            <a:r>
              <a:rPr lang="fr-FR" sz="1600" i="1" dirty="0" err="1" smtClean="0">
                <a:solidFill>
                  <a:srgbClr val="000000"/>
                </a:solidFill>
              </a:rPr>
              <a:t>atomen</a:t>
            </a:r>
            <a:endParaRPr lang="fr-FR" sz="1600" i="1" dirty="0" smtClean="0">
              <a:solidFill>
                <a:srgbClr val="000000"/>
              </a:solidFill>
            </a:endParaRPr>
          </a:p>
          <a:p>
            <a:pPr algn="l">
              <a:lnSpc>
                <a:spcPct val="140000"/>
              </a:lnSpc>
              <a:spcBef>
                <a:spcPct val="20000"/>
              </a:spcBef>
            </a:pPr>
            <a:r>
              <a:rPr lang="fr-FR" sz="1600" i="1" dirty="0" err="1" smtClean="0">
                <a:solidFill>
                  <a:srgbClr val="000000"/>
                </a:solidFill>
              </a:rPr>
              <a:t>verhouding</a:t>
            </a:r>
            <a:r>
              <a:rPr lang="fr-FR" sz="1600" i="1" dirty="0" smtClean="0">
                <a:solidFill>
                  <a:srgbClr val="000000"/>
                </a:solidFill>
              </a:rPr>
              <a:t> (</a:t>
            </a:r>
            <a:r>
              <a:rPr lang="fr-FR" sz="1600" i="1" dirty="0" err="1" smtClean="0">
                <a:solidFill>
                  <a:srgbClr val="000000"/>
                </a:solidFill>
              </a:rPr>
              <a:t>nd</a:t>
            </a:r>
            <a:r>
              <a:rPr lang="fr-FR" sz="1600" i="1" dirty="0" smtClean="0">
                <a:solidFill>
                  <a:srgbClr val="000000"/>
                </a:solidFill>
              </a:rPr>
              <a:t> + ni) / ni</a:t>
            </a:r>
          </a:p>
          <a:p>
            <a:pPr algn="l">
              <a:lnSpc>
                <a:spcPct val="140000"/>
              </a:lnSpc>
              <a:spcBef>
                <a:spcPct val="20000"/>
              </a:spcBef>
            </a:pPr>
            <a:r>
              <a:rPr lang="fr-FR" sz="1600" i="1" dirty="0" err="1" smtClean="0">
                <a:solidFill>
                  <a:srgbClr val="000000"/>
                </a:solidFill>
              </a:rPr>
              <a:t>bij</a:t>
            </a:r>
            <a:r>
              <a:rPr lang="fr-FR" sz="1600" i="1" dirty="0" smtClean="0">
                <a:solidFill>
                  <a:srgbClr val="000000"/>
                </a:solidFill>
              </a:rPr>
              <a:t> </a:t>
            </a:r>
            <a:r>
              <a:rPr lang="fr-FR" sz="1600" i="1" dirty="0" err="1" smtClean="0">
                <a:solidFill>
                  <a:srgbClr val="000000"/>
                </a:solidFill>
              </a:rPr>
              <a:t>lagere</a:t>
            </a:r>
            <a:r>
              <a:rPr lang="fr-FR" sz="1600" i="1" dirty="0" smtClean="0">
                <a:solidFill>
                  <a:srgbClr val="000000"/>
                </a:solidFill>
              </a:rPr>
              <a:t> T: (10</a:t>
            </a:r>
            <a:r>
              <a:rPr lang="fr-FR" sz="1600" i="1" baseline="30000" dirty="0" smtClean="0">
                <a:solidFill>
                  <a:srgbClr val="000000"/>
                </a:solidFill>
              </a:rPr>
              <a:t>15</a:t>
            </a:r>
            <a:r>
              <a:rPr lang="fr-FR" sz="1600" i="1" dirty="0" smtClean="0">
                <a:solidFill>
                  <a:srgbClr val="000000"/>
                </a:solidFill>
              </a:rPr>
              <a:t> </a:t>
            </a:r>
            <a:r>
              <a:rPr lang="fr-FR" sz="1600" i="1" dirty="0">
                <a:solidFill>
                  <a:srgbClr val="000000"/>
                </a:solidFill>
              </a:rPr>
              <a:t>+ </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a:t>
            </a:r>
          </a:p>
          <a:p>
            <a:pPr algn="l">
              <a:lnSpc>
                <a:spcPct val="140000"/>
              </a:lnSpc>
              <a:spcBef>
                <a:spcPct val="20000"/>
              </a:spcBef>
            </a:pPr>
            <a:r>
              <a:rPr lang="fr-FR" sz="1600" i="1" dirty="0" err="1">
                <a:solidFill>
                  <a:srgbClr val="000000"/>
                </a:solidFill>
              </a:rPr>
              <a:t>bij</a:t>
            </a:r>
            <a:r>
              <a:rPr lang="fr-FR" sz="1600" i="1" dirty="0">
                <a:solidFill>
                  <a:srgbClr val="000000"/>
                </a:solidFill>
              </a:rPr>
              <a:t> </a:t>
            </a:r>
            <a:r>
              <a:rPr lang="fr-FR" sz="1600" i="1" dirty="0" err="1" smtClean="0">
                <a:solidFill>
                  <a:srgbClr val="000000"/>
                </a:solidFill>
              </a:rPr>
              <a:t>hoge</a:t>
            </a:r>
            <a:r>
              <a:rPr lang="fr-FR" sz="1600" i="1" dirty="0" smtClean="0">
                <a:solidFill>
                  <a:srgbClr val="000000"/>
                </a:solidFill>
              </a:rPr>
              <a:t> T</a:t>
            </a:r>
            <a:r>
              <a:rPr lang="fr-FR" sz="1600" i="1" dirty="0">
                <a:solidFill>
                  <a:srgbClr val="000000"/>
                </a:solidFill>
              </a:rPr>
              <a:t>: (10</a:t>
            </a:r>
            <a:r>
              <a:rPr lang="fr-FR" sz="1600" i="1" baseline="30000" dirty="0">
                <a:solidFill>
                  <a:srgbClr val="000000"/>
                </a:solidFill>
              </a:rPr>
              <a:t>15</a:t>
            </a:r>
            <a:r>
              <a:rPr lang="fr-FR" sz="1600" i="1" dirty="0">
                <a:solidFill>
                  <a:srgbClr val="000000"/>
                </a:solidFill>
              </a:rPr>
              <a:t> + </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smtClean="0">
                <a:solidFill>
                  <a:srgbClr val="000000"/>
                </a:solidFill>
                <a:sym typeface="Wingdings" panose="05000000000000000000" pitchFamily="2" charset="2"/>
              </a:rPr>
              <a:t> 1</a:t>
            </a:r>
          </a:p>
          <a:p>
            <a:pPr algn="l">
              <a:lnSpc>
                <a:spcPct val="140000"/>
              </a:lnSpc>
              <a:spcBef>
                <a:spcPct val="20000"/>
              </a:spcBef>
            </a:pPr>
            <a:r>
              <a:rPr lang="fr-FR" sz="1600" i="1" dirty="0" smtClean="0">
                <a:solidFill>
                  <a:srgbClr val="000000"/>
                </a:solidFill>
                <a:sym typeface="Wingdings" panose="05000000000000000000" pitchFamily="2" charset="2"/>
              </a:rPr>
              <a:t>dus </a:t>
            </a:r>
            <a:r>
              <a:rPr lang="fr-FR" sz="1600" i="1" dirty="0" err="1" smtClean="0">
                <a:solidFill>
                  <a:srgbClr val="000000"/>
                </a:solidFill>
                <a:sym typeface="Wingdings" panose="05000000000000000000" pitchFamily="2" charset="2"/>
              </a:rPr>
              <a:t>Ferminiveau</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richting</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midden</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bandgap</a:t>
            </a:r>
            <a:endParaRPr lang="fr-FR" sz="1600" i="1" dirty="0">
              <a:solidFill>
                <a:srgbClr val="000000"/>
              </a:solidFill>
            </a:endParaRPr>
          </a:p>
        </p:txBody>
      </p:sp>
      <p:sp>
        <p:nvSpPr>
          <p:cNvPr id="16" name="Rectangle 15"/>
          <p:cNvSpPr/>
          <p:nvPr/>
        </p:nvSpPr>
        <p:spPr>
          <a:xfrm>
            <a:off x="2024807" y="1340768"/>
            <a:ext cx="4998164" cy="369332"/>
          </a:xfrm>
          <a:prstGeom prst="rect">
            <a:avLst/>
          </a:prstGeom>
        </p:spPr>
        <p:txBody>
          <a:bodyPr wrap="none">
            <a:spAutoFit/>
          </a:bodyPr>
          <a:lstStyle/>
          <a:p>
            <a:r>
              <a:rPr lang="nl-NL" sz="1800" dirty="0" smtClean="0">
                <a:solidFill>
                  <a:schemeClr val="accent2"/>
                </a:solidFill>
              </a:rPr>
              <a:t>als T </a:t>
            </a:r>
            <a:r>
              <a:rPr lang="nl-NL" sz="1800" normalizeH="1" dirty="0" smtClean="0">
                <a:solidFill>
                  <a:schemeClr val="accent2"/>
                </a:solidFill>
                <a:sym typeface="Wingdings" panose="05000000000000000000" pitchFamily="2" charset="2"/>
              </a:rPr>
              <a:t></a:t>
            </a:r>
            <a:r>
              <a:rPr lang="nl-NL" sz="1800" dirty="0" smtClean="0">
                <a:solidFill>
                  <a:schemeClr val="accent2"/>
                </a:solidFill>
                <a:sym typeface="Wingdings" panose="05000000000000000000" pitchFamily="2" charset="2"/>
              </a:rPr>
              <a:t> : Ferminiveau </a:t>
            </a:r>
            <a:r>
              <a:rPr lang="nl-NL" sz="1800" dirty="0">
                <a:solidFill>
                  <a:schemeClr val="accent2"/>
                </a:solidFill>
                <a:sym typeface="Wingdings" panose="05000000000000000000" pitchFamily="2" charset="2"/>
              </a:rPr>
              <a:t>richting midden </a:t>
            </a:r>
            <a:r>
              <a:rPr lang="nl-NL" sz="1800" dirty="0" err="1" smtClean="0">
                <a:solidFill>
                  <a:schemeClr val="accent2"/>
                </a:solidFill>
                <a:sym typeface="Wingdings" panose="05000000000000000000" pitchFamily="2" charset="2"/>
              </a:rPr>
              <a:t>bandgap</a:t>
            </a:r>
            <a:endParaRPr lang="nl-NL" sz="1800" dirty="0">
              <a:solidFill>
                <a:schemeClr val="accent2"/>
              </a:solidFill>
              <a:sym typeface="Wingdings" panose="05000000000000000000" pitchFamily="2" charset="2"/>
            </a:endParaRPr>
          </a:p>
        </p:txBody>
      </p:sp>
      <p:sp>
        <p:nvSpPr>
          <p:cNvPr id="17"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smtClean="0"/>
              <a:t>40.8 </a:t>
            </a:r>
            <a:r>
              <a:rPr lang="en-GB" dirty="0" err="1" smtClean="0">
                <a:solidFill>
                  <a:srgbClr val="000000"/>
                </a:solidFill>
              </a:rPr>
              <a:t>Dotering</a:t>
            </a:r>
            <a:r>
              <a:rPr lang="en-GB" dirty="0" smtClean="0">
                <a:solidFill>
                  <a:srgbClr val="000000"/>
                </a:solidFill>
              </a:rPr>
              <a:t>    (</a:t>
            </a:r>
            <a:r>
              <a:rPr lang="en-GB" i="1" dirty="0" smtClean="0">
                <a:solidFill>
                  <a:srgbClr val="000000"/>
                </a:solidFill>
              </a:rPr>
              <a:t>Doping</a:t>
            </a:r>
            <a:r>
              <a:rPr lang="en-GB" dirty="0" smtClean="0">
                <a:solidFill>
                  <a:srgbClr val="000000"/>
                </a:solidFill>
              </a:rPr>
              <a:t>)</a:t>
            </a:r>
            <a:endParaRPr lang="en-GB" dirty="0">
              <a:solidFill>
                <a:srgbClr val="000000"/>
              </a:solidFill>
            </a:endParaRPr>
          </a:p>
        </p:txBody>
      </p:sp>
      <p:sp>
        <p:nvSpPr>
          <p:cNvPr id="18"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Tree>
    <p:extLst>
      <p:ext uri="{BB962C8B-B14F-4D97-AF65-F5344CB8AC3E}">
        <p14:creationId xmlns:p14="http://schemas.microsoft.com/office/powerpoint/2010/main" val="136717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6016" y="5085184"/>
            <a:ext cx="4373313" cy="1421928"/>
          </a:xfrm>
          <a:prstGeom prst="rect">
            <a:avLst/>
          </a:prstGeom>
        </p:spPr>
        <p:txBody>
          <a:bodyPr wrap="none">
            <a:spAutoFit/>
          </a:bodyPr>
          <a:lstStyle/>
          <a:p>
            <a:pPr algn="l">
              <a:spcBef>
                <a:spcPct val="20000"/>
              </a:spcBef>
            </a:pPr>
            <a:r>
              <a:rPr lang="fr-FR" sz="1600" i="1" dirty="0" err="1" smtClean="0">
                <a:solidFill>
                  <a:srgbClr val="000000"/>
                </a:solidFill>
              </a:rPr>
              <a:t>bij</a:t>
            </a:r>
            <a:r>
              <a:rPr lang="fr-FR" sz="1600" i="1" dirty="0" smtClean="0">
                <a:solidFill>
                  <a:srgbClr val="000000"/>
                </a:solidFill>
              </a:rPr>
              <a:t> </a:t>
            </a:r>
            <a:r>
              <a:rPr lang="fr-FR" sz="1600" i="1" dirty="0" err="1" smtClean="0">
                <a:solidFill>
                  <a:srgbClr val="000000"/>
                </a:solidFill>
              </a:rPr>
              <a:t>lagere</a:t>
            </a:r>
            <a:r>
              <a:rPr lang="fr-FR" sz="1600" i="1" dirty="0" smtClean="0">
                <a:solidFill>
                  <a:srgbClr val="000000"/>
                </a:solidFill>
              </a:rPr>
              <a:t> T: (10</a:t>
            </a:r>
            <a:r>
              <a:rPr lang="fr-FR" sz="1600" i="1" baseline="30000" dirty="0" smtClean="0">
                <a:solidFill>
                  <a:srgbClr val="000000"/>
                </a:solidFill>
              </a:rPr>
              <a:t>15</a:t>
            </a:r>
            <a:r>
              <a:rPr lang="fr-FR" sz="1600" i="1" dirty="0" smtClean="0">
                <a:solidFill>
                  <a:srgbClr val="000000"/>
                </a:solidFill>
              </a:rPr>
              <a:t> </a:t>
            </a:r>
            <a:r>
              <a:rPr lang="fr-FR" sz="1600" i="1" dirty="0">
                <a:solidFill>
                  <a:srgbClr val="000000"/>
                </a:solidFill>
              </a:rPr>
              <a:t>+ </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 </a:t>
            </a:r>
            <a:r>
              <a:rPr lang="fr-FR" sz="1600" i="1" dirty="0">
                <a:solidFill>
                  <a:srgbClr val="000000"/>
                </a:solidFill>
                <a:sym typeface="Wingdings" panose="05000000000000000000" pitchFamily="2" charset="2"/>
              </a:rPr>
              <a:t> </a:t>
            </a:r>
            <a:endParaRPr lang="fr-FR" sz="1600" i="1" dirty="0" smtClean="0">
              <a:solidFill>
                <a:srgbClr val="000000"/>
              </a:solidFill>
              <a:sym typeface="Wingdings" panose="05000000000000000000" pitchFamily="2" charset="2"/>
            </a:endParaRPr>
          </a:p>
          <a:p>
            <a:pPr algn="l">
              <a:spcBef>
                <a:spcPct val="20000"/>
              </a:spcBef>
            </a:pPr>
            <a:r>
              <a:rPr lang="fr-FR" sz="1600" i="1" dirty="0" smtClean="0">
                <a:solidFill>
                  <a:srgbClr val="000000"/>
                </a:solidFill>
                <a:sym typeface="Wingdings" panose="05000000000000000000" pitchFamily="2" charset="2"/>
              </a:rPr>
              <a:t>	</a:t>
            </a:r>
            <a:r>
              <a:rPr lang="fr-FR" sz="1600" i="1" dirty="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dotering</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heeft</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groot</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effect</a:t>
            </a:r>
            <a:endParaRPr lang="fr-FR" sz="1600" i="1" dirty="0" smtClean="0">
              <a:solidFill>
                <a:srgbClr val="000000"/>
              </a:solidFill>
            </a:endParaRPr>
          </a:p>
          <a:p>
            <a:pPr algn="l">
              <a:lnSpc>
                <a:spcPct val="140000"/>
              </a:lnSpc>
              <a:spcBef>
                <a:spcPct val="20000"/>
              </a:spcBef>
            </a:pPr>
            <a:r>
              <a:rPr lang="fr-FR" sz="1600" i="1" dirty="0" err="1">
                <a:solidFill>
                  <a:srgbClr val="000000"/>
                </a:solidFill>
              </a:rPr>
              <a:t>bij</a:t>
            </a:r>
            <a:r>
              <a:rPr lang="fr-FR" sz="1600" i="1" dirty="0">
                <a:solidFill>
                  <a:srgbClr val="000000"/>
                </a:solidFill>
              </a:rPr>
              <a:t> </a:t>
            </a:r>
            <a:r>
              <a:rPr lang="fr-FR" sz="1600" i="1" dirty="0" err="1" smtClean="0">
                <a:solidFill>
                  <a:srgbClr val="000000"/>
                </a:solidFill>
              </a:rPr>
              <a:t>hoge</a:t>
            </a:r>
            <a:r>
              <a:rPr lang="fr-FR" sz="1600" i="1" dirty="0" smtClean="0">
                <a:solidFill>
                  <a:srgbClr val="000000"/>
                </a:solidFill>
              </a:rPr>
              <a:t> T</a:t>
            </a:r>
            <a:r>
              <a:rPr lang="fr-FR" sz="1600" i="1" dirty="0">
                <a:solidFill>
                  <a:srgbClr val="000000"/>
                </a:solidFill>
              </a:rPr>
              <a:t>: (10</a:t>
            </a:r>
            <a:r>
              <a:rPr lang="fr-FR" sz="1600" i="1" baseline="30000" dirty="0">
                <a:solidFill>
                  <a:srgbClr val="000000"/>
                </a:solidFill>
              </a:rPr>
              <a:t>15</a:t>
            </a:r>
            <a:r>
              <a:rPr lang="fr-FR" sz="1600" i="1" dirty="0">
                <a:solidFill>
                  <a:srgbClr val="000000"/>
                </a:solidFill>
              </a:rPr>
              <a:t> + </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smtClean="0">
                <a:solidFill>
                  <a:srgbClr val="000000"/>
                </a:solidFill>
                <a:sym typeface="Wingdings" panose="05000000000000000000" pitchFamily="2" charset="2"/>
              </a:rPr>
              <a:t> 1</a:t>
            </a:r>
          </a:p>
          <a:p>
            <a:pPr algn="l">
              <a:lnSpc>
                <a:spcPct val="140000"/>
              </a:lnSpc>
              <a:spcBef>
                <a:spcPct val="20000"/>
              </a:spcBef>
            </a:pPr>
            <a:r>
              <a:rPr lang="fr-FR" sz="1600" i="1" dirty="0" smtClean="0">
                <a:solidFill>
                  <a:srgbClr val="000000"/>
                </a:solidFill>
                <a:sym typeface="Wingdings" panose="05000000000000000000" pitchFamily="2" charset="2"/>
              </a:rPr>
              <a:t>dus </a:t>
            </a:r>
            <a:r>
              <a:rPr lang="fr-FR" sz="1600" i="1" dirty="0" err="1" smtClean="0">
                <a:solidFill>
                  <a:srgbClr val="000000"/>
                </a:solidFill>
                <a:sym typeface="Wingdings" panose="05000000000000000000" pitchFamily="2" charset="2"/>
              </a:rPr>
              <a:t>Ferminiveau</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richting</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midden</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bandgap</a:t>
            </a:r>
            <a:endParaRPr lang="fr-FR" sz="1600" i="1" dirty="0">
              <a:solidFill>
                <a:srgbClr val="000000"/>
              </a:solidFill>
            </a:endParaRPr>
          </a:p>
        </p:txBody>
      </p:sp>
      <p:pic>
        <p:nvPicPr>
          <p:cNvPr id="3" name="Picture 2"/>
          <p:cNvPicPr>
            <a:picLocks noChangeAspect="1"/>
          </p:cNvPicPr>
          <p:nvPr/>
        </p:nvPicPr>
        <p:blipFill>
          <a:blip r:embed="rId3"/>
          <a:stretch>
            <a:fillRect/>
          </a:stretch>
        </p:blipFill>
        <p:spPr>
          <a:xfrm>
            <a:off x="1403648" y="980728"/>
            <a:ext cx="4714875" cy="3771900"/>
          </a:xfrm>
          <a:prstGeom prst="rect">
            <a:avLst/>
          </a:prstGeom>
        </p:spPr>
      </p:pic>
      <p:sp>
        <p:nvSpPr>
          <p:cNvPr id="16"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dirty="0" err="1"/>
              <a:t>Temperatuurafhankelijkheid</a:t>
            </a:r>
            <a:r>
              <a:rPr lang="en-US" dirty="0"/>
              <a:t> </a:t>
            </a:r>
            <a:r>
              <a:rPr lang="en-US" dirty="0" err="1"/>
              <a:t>Ferminiveaus</a:t>
            </a:r>
            <a:endParaRPr lang="en-US" dirty="0"/>
          </a:p>
        </p:txBody>
      </p:sp>
      <p:sp>
        <p:nvSpPr>
          <p:cNvPr id="17"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4" name="Rectangle 3"/>
          <p:cNvSpPr/>
          <p:nvPr/>
        </p:nvSpPr>
        <p:spPr>
          <a:xfrm>
            <a:off x="323528" y="4710281"/>
            <a:ext cx="3384376" cy="878959"/>
          </a:xfrm>
          <a:prstGeom prst="rect">
            <a:avLst/>
          </a:prstGeom>
        </p:spPr>
        <p:txBody>
          <a:bodyPr wrap="square">
            <a:spAutoFit/>
          </a:bodyPr>
          <a:lstStyle/>
          <a:p>
            <a:pPr algn="l">
              <a:lnSpc>
                <a:spcPct val="140000"/>
              </a:lnSpc>
              <a:spcBef>
                <a:spcPct val="20000"/>
              </a:spcBef>
            </a:pPr>
            <a:r>
              <a:rPr lang="fr-FR" sz="1800" i="1" dirty="0" err="1" smtClean="0">
                <a:solidFill>
                  <a:srgbClr val="000000"/>
                </a:solidFill>
              </a:rPr>
              <a:t>Stel</a:t>
            </a:r>
            <a:r>
              <a:rPr lang="fr-FR" sz="1800" i="1" dirty="0">
                <a:solidFill>
                  <a:srgbClr val="000000"/>
                </a:solidFill>
              </a:rPr>
              <a:t>: 10</a:t>
            </a:r>
            <a:r>
              <a:rPr lang="fr-FR" sz="1800" i="1" baseline="30000" dirty="0">
                <a:solidFill>
                  <a:srgbClr val="000000"/>
                </a:solidFill>
              </a:rPr>
              <a:t>21</a:t>
            </a:r>
            <a:r>
              <a:rPr lang="fr-FR" sz="1800" i="1" dirty="0">
                <a:solidFill>
                  <a:srgbClr val="000000"/>
                </a:solidFill>
              </a:rPr>
              <a:t> </a:t>
            </a:r>
            <a:r>
              <a:rPr lang="fr-FR" sz="1800" i="1" dirty="0" err="1" smtClean="0">
                <a:solidFill>
                  <a:srgbClr val="000000"/>
                </a:solidFill>
              </a:rPr>
              <a:t>atomen</a:t>
            </a:r>
            <a:r>
              <a:rPr lang="fr-FR" sz="1800" i="1" dirty="0" smtClean="0">
                <a:solidFill>
                  <a:srgbClr val="000000"/>
                </a:solidFill>
              </a:rPr>
              <a:t>, </a:t>
            </a:r>
          </a:p>
          <a:p>
            <a:pPr algn="l">
              <a:lnSpc>
                <a:spcPct val="140000"/>
              </a:lnSpc>
              <a:spcBef>
                <a:spcPct val="20000"/>
              </a:spcBef>
            </a:pPr>
            <a:r>
              <a:rPr lang="fr-FR" sz="1800" i="1" dirty="0" err="1" smtClean="0">
                <a:solidFill>
                  <a:srgbClr val="000000"/>
                </a:solidFill>
              </a:rPr>
              <a:t>dotering</a:t>
            </a:r>
            <a:r>
              <a:rPr lang="fr-FR" sz="1800" i="1" dirty="0" smtClean="0">
                <a:solidFill>
                  <a:srgbClr val="000000"/>
                </a:solidFill>
              </a:rPr>
              <a:t> </a:t>
            </a:r>
            <a:r>
              <a:rPr lang="fr-FR" sz="1800" i="1" dirty="0">
                <a:solidFill>
                  <a:srgbClr val="000000"/>
                </a:solidFill>
              </a:rPr>
              <a:t>1 op 10</a:t>
            </a:r>
            <a:r>
              <a:rPr lang="fr-FR" sz="1800" i="1" baseline="30000" dirty="0">
                <a:solidFill>
                  <a:srgbClr val="000000"/>
                </a:solidFill>
              </a:rPr>
              <a:t>6</a:t>
            </a:r>
            <a:r>
              <a:rPr lang="fr-FR" sz="1800" i="1" dirty="0">
                <a:solidFill>
                  <a:srgbClr val="000000"/>
                </a:solidFill>
              </a:rPr>
              <a:t> </a:t>
            </a:r>
            <a:r>
              <a:rPr lang="fr-FR" sz="1800" i="1" dirty="0" err="1">
                <a:solidFill>
                  <a:srgbClr val="000000"/>
                </a:solidFill>
              </a:rPr>
              <a:t>atomen</a:t>
            </a:r>
            <a:endParaRPr lang="fr-FR" sz="1800" i="1" dirty="0">
              <a:solidFill>
                <a:srgbClr val="000000"/>
              </a:solidFill>
            </a:endParaRPr>
          </a:p>
        </p:txBody>
      </p:sp>
      <p:sp>
        <p:nvSpPr>
          <p:cNvPr id="5" name="Rectangle 4"/>
          <p:cNvSpPr/>
          <p:nvPr/>
        </p:nvSpPr>
        <p:spPr>
          <a:xfrm>
            <a:off x="395536" y="5746030"/>
            <a:ext cx="3832523" cy="878959"/>
          </a:xfrm>
          <a:prstGeom prst="rect">
            <a:avLst/>
          </a:prstGeom>
        </p:spPr>
        <p:txBody>
          <a:bodyPr wrap="square">
            <a:spAutoFit/>
          </a:bodyPr>
          <a:lstStyle/>
          <a:p>
            <a:pPr>
              <a:lnSpc>
                <a:spcPct val="140000"/>
              </a:lnSpc>
              <a:spcBef>
                <a:spcPct val="20000"/>
              </a:spcBef>
            </a:pPr>
            <a:r>
              <a:rPr lang="fr-FR" sz="1800" i="1" dirty="0" err="1">
                <a:solidFill>
                  <a:srgbClr val="000000"/>
                </a:solidFill>
              </a:rPr>
              <a:t>Verhouding</a:t>
            </a:r>
            <a:r>
              <a:rPr lang="fr-FR" sz="1800" i="1" dirty="0">
                <a:solidFill>
                  <a:srgbClr val="000000"/>
                </a:solidFill>
              </a:rPr>
              <a:t> (e</a:t>
            </a:r>
            <a:r>
              <a:rPr lang="fr-FR" sz="1800" i="1" baseline="30000" dirty="0">
                <a:solidFill>
                  <a:srgbClr val="000000"/>
                </a:solidFill>
              </a:rPr>
              <a:t>-</a:t>
            </a:r>
            <a:r>
              <a:rPr lang="fr-FR" sz="1800" i="1" dirty="0">
                <a:solidFill>
                  <a:srgbClr val="000000"/>
                </a:solidFill>
              </a:rPr>
              <a:t> in C) : (</a:t>
            </a:r>
            <a:r>
              <a:rPr lang="fr-FR" sz="1800" i="1" dirty="0" err="1">
                <a:solidFill>
                  <a:srgbClr val="000000"/>
                </a:solidFill>
              </a:rPr>
              <a:t>gaten</a:t>
            </a:r>
            <a:r>
              <a:rPr lang="fr-FR" sz="1800" i="1" dirty="0">
                <a:solidFill>
                  <a:srgbClr val="000000"/>
                </a:solidFill>
              </a:rPr>
              <a:t> in V):</a:t>
            </a:r>
          </a:p>
          <a:p>
            <a:pPr>
              <a:lnSpc>
                <a:spcPct val="140000"/>
              </a:lnSpc>
              <a:spcBef>
                <a:spcPct val="20000"/>
              </a:spcBef>
            </a:pPr>
            <a:r>
              <a:rPr lang="fr-FR" sz="1800" i="1" dirty="0">
                <a:solidFill>
                  <a:srgbClr val="000000"/>
                </a:solidFill>
              </a:rPr>
              <a:t> (</a:t>
            </a:r>
            <a:r>
              <a:rPr lang="fr-FR" sz="1800" i="1" dirty="0" err="1">
                <a:solidFill>
                  <a:srgbClr val="000000"/>
                </a:solidFill>
              </a:rPr>
              <a:t>n</a:t>
            </a:r>
            <a:r>
              <a:rPr lang="fr-FR" sz="1800" i="1" baseline="-25000" dirty="0" err="1">
                <a:solidFill>
                  <a:srgbClr val="000000"/>
                </a:solidFill>
              </a:rPr>
              <a:t>d</a:t>
            </a:r>
            <a:r>
              <a:rPr lang="fr-FR" sz="1800" i="1" dirty="0">
                <a:solidFill>
                  <a:srgbClr val="000000"/>
                </a:solidFill>
              </a:rPr>
              <a:t> + n</a:t>
            </a:r>
            <a:r>
              <a:rPr lang="fr-FR" sz="1800" i="1" baseline="-25000" dirty="0">
                <a:solidFill>
                  <a:srgbClr val="000000"/>
                </a:solidFill>
              </a:rPr>
              <a:t>i</a:t>
            </a:r>
            <a:r>
              <a:rPr lang="fr-FR" sz="1800" i="1" dirty="0">
                <a:solidFill>
                  <a:srgbClr val="000000"/>
                </a:solidFill>
              </a:rPr>
              <a:t>) / n</a:t>
            </a:r>
            <a:r>
              <a:rPr lang="fr-FR" sz="1800" i="1" baseline="-25000" dirty="0">
                <a:solidFill>
                  <a:srgbClr val="000000"/>
                </a:solidFill>
              </a:rPr>
              <a:t>i</a:t>
            </a:r>
          </a:p>
        </p:txBody>
      </p:sp>
    </p:spTree>
    <p:extLst>
      <p:ext uri="{BB962C8B-B14F-4D97-AF65-F5344CB8AC3E}">
        <p14:creationId xmlns:p14="http://schemas.microsoft.com/office/powerpoint/2010/main" val="1081206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b="5191"/>
          <a:stretch/>
        </p:blipFill>
        <p:spPr bwMode="auto">
          <a:xfrm>
            <a:off x="827584" y="2819400"/>
            <a:ext cx="8017966" cy="2664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urved Connector 8"/>
          <p:cNvCxnSpPr/>
          <p:nvPr/>
        </p:nvCxnSpPr>
        <p:spPr bwMode="auto">
          <a:xfrm rot="16200000" flipH="1">
            <a:off x="5275079" y="3011016"/>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cxnSp>
        <p:nvCxnSpPr>
          <p:cNvPr id="12" name="Curved Connector 11"/>
          <p:cNvCxnSpPr/>
          <p:nvPr/>
        </p:nvCxnSpPr>
        <p:spPr bwMode="auto">
          <a:xfrm rot="16200000" flipH="1">
            <a:off x="1849760" y="2564904"/>
            <a:ext cx="2362200" cy="23622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
        <p:nvSpPr>
          <p:cNvPr id="13" name="Rectangle 12"/>
          <p:cNvSpPr/>
          <p:nvPr/>
        </p:nvSpPr>
        <p:spPr bwMode="auto">
          <a:xfrm>
            <a:off x="2195736" y="5097367"/>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4" name="Rectangle 13"/>
          <p:cNvSpPr/>
          <p:nvPr/>
        </p:nvSpPr>
        <p:spPr bwMode="auto">
          <a:xfrm>
            <a:off x="5580112" y="5111431"/>
            <a:ext cx="524528" cy="4058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cxnSp>
        <p:nvCxnSpPr>
          <p:cNvPr id="27" name="Curved Connector 26"/>
          <p:cNvCxnSpPr/>
          <p:nvPr/>
        </p:nvCxnSpPr>
        <p:spPr bwMode="auto">
          <a:xfrm rot="16200000" flipH="1">
            <a:off x="1835697" y="2794992"/>
            <a:ext cx="2362200" cy="2362200"/>
          </a:xfrm>
          <a:prstGeom prst="curvedConnector3">
            <a:avLst>
              <a:gd name="adj1" fmla="val 50000"/>
            </a:avLst>
          </a:prstGeom>
          <a:noFill/>
          <a:ln w="9525" cap="flat" cmpd="sng" algn="ctr">
            <a:solidFill>
              <a:schemeClr val="tx1"/>
            </a:solidFill>
            <a:prstDash val="dash"/>
            <a:round/>
            <a:headEnd type="none" w="med" len="med"/>
            <a:tailEnd type="none" w="med" len="med"/>
          </a:ln>
          <a:effectLst/>
        </p:spPr>
      </p:cxnSp>
      <p:cxnSp>
        <p:nvCxnSpPr>
          <p:cNvPr id="15" name="Curved Connector 14"/>
          <p:cNvCxnSpPr/>
          <p:nvPr/>
        </p:nvCxnSpPr>
        <p:spPr bwMode="auto">
          <a:xfrm rot="16200000" flipH="1">
            <a:off x="5234136" y="2794992"/>
            <a:ext cx="2362200" cy="2362200"/>
          </a:xfrm>
          <a:prstGeom prst="curvedConnector3">
            <a:avLst>
              <a:gd name="adj1" fmla="val 50000"/>
            </a:avLst>
          </a:prstGeom>
          <a:noFill/>
          <a:ln w="9525" cap="flat" cmpd="sng" algn="ctr">
            <a:solidFill>
              <a:schemeClr val="tx1"/>
            </a:solidFill>
            <a:prstDash val="dash"/>
            <a:round/>
            <a:headEnd type="none" w="med" len="med"/>
            <a:tailEnd type="none" w="med" len="med"/>
          </a:ln>
          <a:effectLst/>
        </p:spPr>
      </p:cxnSp>
      <p:sp>
        <p:nvSpPr>
          <p:cNvPr id="2" name="Rectangle 1"/>
          <p:cNvSpPr/>
          <p:nvPr/>
        </p:nvSpPr>
        <p:spPr>
          <a:xfrm>
            <a:off x="9161971" y="188640"/>
            <a:ext cx="4001416" cy="2406813"/>
          </a:xfrm>
          <a:prstGeom prst="rect">
            <a:avLst/>
          </a:prstGeom>
        </p:spPr>
        <p:txBody>
          <a:bodyPr wrap="none">
            <a:spAutoFit/>
          </a:bodyPr>
          <a:lstStyle/>
          <a:p>
            <a:pPr algn="l">
              <a:lnSpc>
                <a:spcPct val="140000"/>
              </a:lnSpc>
              <a:spcBef>
                <a:spcPct val="20000"/>
              </a:spcBef>
            </a:pPr>
            <a:r>
              <a:rPr lang="fr-FR" sz="1600" i="1" dirty="0" err="1">
                <a:solidFill>
                  <a:srgbClr val="000000"/>
                </a:solidFill>
              </a:rPr>
              <a:t>dotering</a:t>
            </a:r>
            <a:r>
              <a:rPr lang="fr-FR" sz="1600" i="1" dirty="0">
                <a:solidFill>
                  <a:srgbClr val="000000"/>
                </a:solidFill>
              </a:rPr>
              <a:t> 1 op 10</a:t>
            </a:r>
            <a:r>
              <a:rPr lang="fr-FR" sz="1600" i="1" baseline="30000" dirty="0">
                <a:solidFill>
                  <a:srgbClr val="000000"/>
                </a:solidFill>
              </a:rPr>
              <a:t>6</a:t>
            </a:r>
            <a:r>
              <a:rPr lang="fr-FR" sz="1600" i="1" dirty="0">
                <a:solidFill>
                  <a:srgbClr val="000000"/>
                </a:solidFill>
              </a:rPr>
              <a:t> </a:t>
            </a:r>
            <a:r>
              <a:rPr lang="fr-FR" sz="1600" i="1" dirty="0" err="1" smtClean="0">
                <a:solidFill>
                  <a:srgbClr val="000000"/>
                </a:solidFill>
              </a:rPr>
              <a:t>atomen</a:t>
            </a:r>
            <a:r>
              <a:rPr lang="fr-FR" sz="1600" i="1" dirty="0" smtClean="0">
                <a:solidFill>
                  <a:srgbClr val="000000"/>
                </a:solidFill>
              </a:rPr>
              <a:t>:</a:t>
            </a:r>
          </a:p>
          <a:p>
            <a:pPr algn="l">
              <a:lnSpc>
                <a:spcPct val="140000"/>
              </a:lnSpc>
              <a:spcBef>
                <a:spcPct val="20000"/>
              </a:spcBef>
            </a:pPr>
            <a:r>
              <a:rPr lang="fr-FR" sz="1600" i="1" dirty="0" err="1" smtClean="0">
                <a:solidFill>
                  <a:srgbClr val="000000"/>
                </a:solidFill>
              </a:rPr>
              <a:t>Stel</a:t>
            </a:r>
            <a:r>
              <a:rPr lang="fr-FR" sz="1600" i="1" dirty="0" smtClean="0">
                <a:solidFill>
                  <a:srgbClr val="000000"/>
                </a:solidFill>
              </a:rPr>
              <a:t>: 10</a:t>
            </a:r>
            <a:r>
              <a:rPr lang="fr-FR" sz="1600" i="1" baseline="30000" dirty="0" smtClean="0">
                <a:solidFill>
                  <a:srgbClr val="000000"/>
                </a:solidFill>
              </a:rPr>
              <a:t>21</a:t>
            </a:r>
            <a:r>
              <a:rPr lang="fr-FR" sz="1600" i="1" dirty="0" smtClean="0">
                <a:solidFill>
                  <a:srgbClr val="000000"/>
                </a:solidFill>
              </a:rPr>
              <a:t> </a:t>
            </a:r>
            <a:r>
              <a:rPr lang="fr-FR" sz="1600" i="1" dirty="0" err="1" smtClean="0">
                <a:solidFill>
                  <a:srgbClr val="000000"/>
                </a:solidFill>
              </a:rPr>
              <a:t>atomen</a:t>
            </a:r>
            <a:endParaRPr lang="fr-FR" sz="1600" i="1" dirty="0" smtClean="0">
              <a:solidFill>
                <a:srgbClr val="000000"/>
              </a:solidFill>
            </a:endParaRPr>
          </a:p>
          <a:p>
            <a:pPr algn="l">
              <a:lnSpc>
                <a:spcPct val="140000"/>
              </a:lnSpc>
              <a:spcBef>
                <a:spcPct val="20000"/>
              </a:spcBef>
            </a:pPr>
            <a:r>
              <a:rPr lang="fr-FR" sz="1600" i="1" dirty="0" err="1" smtClean="0">
                <a:solidFill>
                  <a:srgbClr val="000000"/>
                </a:solidFill>
              </a:rPr>
              <a:t>verhouding</a:t>
            </a:r>
            <a:r>
              <a:rPr lang="fr-FR" sz="1600" i="1" dirty="0" smtClean="0">
                <a:solidFill>
                  <a:srgbClr val="000000"/>
                </a:solidFill>
              </a:rPr>
              <a:t> (</a:t>
            </a:r>
            <a:r>
              <a:rPr lang="fr-FR" sz="1600" i="1" dirty="0" err="1" smtClean="0">
                <a:solidFill>
                  <a:srgbClr val="000000"/>
                </a:solidFill>
              </a:rPr>
              <a:t>nd</a:t>
            </a:r>
            <a:r>
              <a:rPr lang="fr-FR" sz="1600" i="1" dirty="0" smtClean="0">
                <a:solidFill>
                  <a:srgbClr val="000000"/>
                </a:solidFill>
              </a:rPr>
              <a:t> + ni) / ni</a:t>
            </a:r>
          </a:p>
          <a:p>
            <a:pPr algn="l">
              <a:lnSpc>
                <a:spcPct val="140000"/>
              </a:lnSpc>
              <a:spcBef>
                <a:spcPct val="20000"/>
              </a:spcBef>
            </a:pPr>
            <a:r>
              <a:rPr lang="fr-FR" sz="1600" i="1" dirty="0" err="1" smtClean="0">
                <a:solidFill>
                  <a:srgbClr val="000000"/>
                </a:solidFill>
              </a:rPr>
              <a:t>bij</a:t>
            </a:r>
            <a:r>
              <a:rPr lang="fr-FR" sz="1600" i="1" dirty="0" smtClean="0">
                <a:solidFill>
                  <a:srgbClr val="000000"/>
                </a:solidFill>
              </a:rPr>
              <a:t> </a:t>
            </a:r>
            <a:r>
              <a:rPr lang="fr-FR" sz="1600" i="1" dirty="0" err="1" smtClean="0">
                <a:solidFill>
                  <a:srgbClr val="000000"/>
                </a:solidFill>
              </a:rPr>
              <a:t>lagere</a:t>
            </a:r>
            <a:r>
              <a:rPr lang="fr-FR" sz="1600" i="1" dirty="0" smtClean="0">
                <a:solidFill>
                  <a:srgbClr val="000000"/>
                </a:solidFill>
              </a:rPr>
              <a:t> T: (10</a:t>
            </a:r>
            <a:r>
              <a:rPr lang="fr-FR" sz="1600" i="1" baseline="30000" dirty="0" smtClean="0">
                <a:solidFill>
                  <a:srgbClr val="000000"/>
                </a:solidFill>
              </a:rPr>
              <a:t>15</a:t>
            </a:r>
            <a:r>
              <a:rPr lang="fr-FR" sz="1600" i="1" dirty="0" smtClean="0">
                <a:solidFill>
                  <a:srgbClr val="000000"/>
                </a:solidFill>
              </a:rPr>
              <a:t> </a:t>
            </a:r>
            <a:r>
              <a:rPr lang="fr-FR" sz="1600" i="1" dirty="0">
                <a:solidFill>
                  <a:srgbClr val="000000"/>
                </a:solidFill>
              </a:rPr>
              <a:t>+ </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12</a:t>
            </a:r>
            <a:r>
              <a:rPr lang="fr-FR" sz="1600" i="1" dirty="0" smtClean="0">
                <a:solidFill>
                  <a:srgbClr val="000000"/>
                </a:solidFill>
              </a:rPr>
              <a:t>)</a:t>
            </a:r>
          </a:p>
          <a:p>
            <a:pPr algn="l">
              <a:lnSpc>
                <a:spcPct val="140000"/>
              </a:lnSpc>
              <a:spcBef>
                <a:spcPct val="20000"/>
              </a:spcBef>
            </a:pPr>
            <a:r>
              <a:rPr lang="fr-FR" sz="1600" i="1" dirty="0" err="1">
                <a:solidFill>
                  <a:srgbClr val="000000"/>
                </a:solidFill>
              </a:rPr>
              <a:t>bij</a:t>
            </a:r>
            <a:r>
              <a:rPr lang="fr-FR" sz="1600" i="1" dirty="0">
                <a:solidFill>
                  <a:srgbClr val="000000"/>
                </a:solidFill>
              </a:rPr>
              <a:t> </a:t>
            </a:r>
            <a:r>
              <a:rPr lang="fr-FR" sz="1600" i="1" dirty="0" err="1" smtClean="0">
                <a:solidFill>
                  <a:srgbClr val="000000"/>
                </a:solidFill>
              </a:rPr>
              <a:t>hoge</a:t>
            </a:r>
            <a:r>
              <a:rPr lang="fr-FR" sz="1600" i="1" dirty="0" smtClean="0">
                <a:solidFill>
                  <a:srgbClr val="000000"/>
                </a:solidFill>
              </a:rPr>
              <a:t> T</a:t>
            </a:r>
            <a:r>
              <a:rPr lang="fr-FR" sz="1600" i="1" dirty="0">
                <a:solidFill>
                  <a:srgbClr val="000000"/>
                </a:solidFill>
              </a:rPr>
              <a:t>: (10</a:t>
            </a:r>
            <a:r>
              <a:rPr lang="fr-FR" sz="1600" i="1" baseline="30000" dirty="0">
                <a:solidFill>
                  <a:srgbClr val="000000"/>
                </a:solidFill>
              </a:rPr>
              <a:t>15</a:t>
            </a:r>
            <a:r>
              <a:rPr lang="fr-FR" sz="1600" i="1" dirty="0">
                <a:solidFill>
                  <a:srgbClr val="000000"/>
                </a:solidFill>
              </a:rPr>
              <a:t> + </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a:solidFill>
                  <a:srgbClr val="000000"/>
                </a:solidFill>
              </a:rPr>
              <a:t>/(</a:t>
            </a:r>
            <a:r>
              <a:rPr lang="fr-FR" sz="1600" i="1" dirty="0" smtClean="0">
                <a:solidFill>
                  <a:srgbClr val="000000"/>
                </a:solidFill>
              </a:rPr>
              <a:t>10</a:t>
            </a:r>
            <a:r>
              <a:rPr lang="fr-FR" sz="1600" i="1" baseline="30000" dirty="0" smtClean="0">
                <a:solidFill>
                  <a:srgbClr val="000000"/>
                </a:solidFill>
              </a:rPr>
              <a:t>14</a:t>
            </a:r>
            <a:r>
              <a:rPr lang="fr-FR" sz="1600" i="1" dirty="0" smtClean="0">
                <a:solidFill>
                  <a:srgbClr val="000000"/>
                </a:solidFill>
              </a:rPr>
              <a:t>) </a:t>
            </a:r>
            <a:r>
              <a:rPr lang="fr-FR" sz="1600" i="1" dirty="0" smtClean="0">
                <a:solidFill>
                  <a:srgbClr val="000000"/>
                </a:solidFill>
                <a:sym typeface="Wingdings" panose="05000000000000000000" pitchFamily="2" charset="2"/>
              </a:rPr>
              <a:t> 1</a:t>
            </a:r>
          </a:p>
          <a:p>
            <a:pPr algn="l">
              <a:lnSpc>
                <a:spcPct val="140000"/>
              </a:lnSpc>
              <a:spcBef>
                <a:spcPct val="20000"/>
              </a:spcBef>
            </a:pPr>
            <a:r>
              <a:rPr lang="fr-FR" sz="1600" i="1" dirty="0" smtClean="0">
                <a:solidFill>
                  <a:srgbClr val="000000"/>
                </a:solidFill>
                <a:sym typeface="Wingdings" panose="05000000000000000000" pitchFamily="2" charset="2"/>
              </a:rPr>
              <a:t>dus </a:t>
            </a:r>
            <a:r>
              <a:rPr lang="fr-FR" sz="1600" i="1" dirty="0" err="1" smtClean="0">
                <a:solidFill>
                  <a:srgbClr val="000000"/>
                </a:solidFill>
                <a:sym typeface="Wingdings" panose="05000000000000000000" pitchFamily="2" charset="2"/>
              </a:rPr>
              <a:t>Ferminiveau</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richting</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midden</a:t>
            </a:r>
            <a:r>
              <a:rPr lang="fr-FR" sz="1600" i="1" dirty="0" smtClean="0">
                <a:solidFill>
                  <a:srgbClr val="000000"/>
                </a:solidFill>
                <a:sym typeface="Wingdings" panose="05000000000000000000" pitchFamily="2" charset="2"/>
              </a:rPr>
              <a:t> </a:t>
            </a:r>
            <a:r>
              <a:rPr lang="fr-FR" sz="1600" i="1" dirty="0" err="1" smtClean="0">
                <a:solidFill>
                  <a:srgbClr val="000000"/>
                </a:solidFill>
                <a:sym typeface="Wingdings" panose="05000000000000000000" pitchFamily="2" charset="2"/>
              </a:rPr>
              <a:t>bandgap</a:t>
            </a:r>
            <a:endParaRPr lang="fr-FR" sz="1600" i="1" dirty="0">
              <a:solidFill>
                <a:srgbClr val="000000"/>
              </a:solidFill>
            </a:endParaRPr>
          </a:p>
        </p:txBody>
      </p:sp>
      <p:sp>
        <p:nvSpPr>
          <p:cNvPr id="17" name="Rectangle 16"/>
          <p:cNvSpPr/>
          <p:nvPr/>
        </p:nvSpPr>
        <p:spPr>
          <a:xfrm>
            <a:off x="5580112" y="2124145"/>
            <a:ext cx="1754005" cy="584775"/>
          </a:xfrm>
          <a:prstGeom prst="rect">
            <a:avLst/>
          </a:prstGeom>
        </p:spPr>
        <p:txBody>
          <a:bodyPr wrap="none">
            <a:spAutoFit/>
          </a:bodyPr>
          <a:lstStyle/>
          <a:p>
            <a:r>
              <a:rPr lang="nl-NL" sz="1600" dirty="0">
                <a:solidFill>
                  <a:schemeClr val="accent5">
                    <a:lumMod val="50000"/>
                  </a:schemeClr>
                </a:solidFill>
              </a:rPr>
              <a:t>weinig mobiele e</a:t>
            </a:r>
            <a:r>
              <a:rPr lang="nl-NL" sz="1600" baseline="30000" dirty="0">
                <a:solidFill>
                  <a:schemeClr val="accent5">
                    <a:lumMod val="50000"/>
                  </a:schemeClr>
                </a:solidFill>
              </a:rPr>
              <a:t>-</a:t>
            </a:r>
            <a:endParaRPr lang="nl-NL" sz="1600" baseline="30000" dirty="0">
              <a:solidFill>
                <a:schemeClr val="accent5">
                  <a:lumMod val="50000"/>
                </a:schemeClr>
              </a:solidFill>
              <a:sym typeface="Wingdings" panose="05000000000000000000" pitchFamily="2" charset="2"/>
            </a:endParaRPr>
          </a:p>
          <a:p>
            <a:r>
              <a:rPr lang="nl-NL" sz="1600" dirty="0" smtClean="0">
                <a:solidFill>
                  <a:schemeClr val="accent5">
                    <a:lumMod val="50000"/>
                  </a:schemeClr>
                </a:solidFill>
              </a:rPr>
              <a:t>veel gaten</a:t>
            </a:r>
            <a:endParaRPr lang="nl-NL" sz="1600" baseline="30000" dirty="0">
              <a:solidFill>
                <a:schemeClr val="accent5">
                  <a:lumMod val="50000"/>
                </a:schemeClr>
              </a:solidFill>
              <a:sym typeface="Wingdings" panose="05000000000000000000" pitchFamily="2" charset="2"/>
            </a:endParaRPr>
          </a:p>
        </p:txBody>
      </p:sp>
      <p:sp>
        <p:nvSpPr>
          <p:cNvPr id="18" name="Rectangle 17"/>
          <p:cNvSpPr/>
          <p:nvPr/>
        </p:nvSpPr>
        <p:spPr>
          <a:xfrm>
            <a:off x="2195736" y="2132856"/>
            <a:ext cx="1550424" cy="584775"/>
          </a:xfrm>
          <a:prstGeom prst="rect">
            <a:avLst/>
          </a:prstGeom>
        </p:spPr>
        <p:txBody>
          <a:bodyPr wrap="none">
            <a:spAutoFit/>
          </a:bodyPr>
          <a:lstStyle/>
          <a:p>
            <a:r>
              <a:rPr lang="nl-NL" sz="1600" dirty="0" smtClean="0">
                <a:solidFill>
                  <a:schemeClr val="accent5">
                    <a:lumMod val="50000"/>
                  </a:schemeClr>
                </a:solidFill>
              </a:rPr>
              <a:t>veel </a:t>
            </a:r>
            <a:r>
              <a:rPr lang="nl-NL" sz="1600" dirty="0">
                <a:solidFill>
                  <a:schemeClr val="accent5">
                    <a:lumMod val="50000"/>
                  </a:schemeClr>
                </a:solidFill>
              </a:rPr>
              <a:t>mobiele e</a:t>
            </a:r>
            <a:r>
              <a:rPr lang="nl-NL" sz="1600" baseline="30000" dirty="0">
                <a:solidFill>
                  <a:schemeClr val="accent5">
                    <a:lumMod val="50000"/>
                  </a:schemeClr>
                </a:solidFill>
              </a:rPr>
              <a:t>-</a:t>
            </a:r>
            <a:endParaRPr lang="nl-NL" sz="1600" baseline="30000" dirty="0">
              <a:solidFill>
                <a:schemeClr val="accent5">
                  <a:lumMod val="50000"/>
                </a:schemeClr>
              </a:solidFill>
              <a:sym typeface="Wingdings" panose="05000000000000000000" pitchFamily="2" charset="2"/>
            </a:endParaRPr>
          </a:p>
          <a:p>
            <a:r>
              <a:rPr lang="nl-NL" sz="1600" dirty="0">
                <a:solidFill>
                  <a:schemeClr val="accent5">
                    <a:lumMod val="50000"/>
                  </a:schemeClr>
                </a:solidFill>
              </a:rPr>
              <a:t>weinig gaten</a:t>
            </a:r>
            <a:endParaRPr lang="nl-NL" sz="1600" baseline="30000" dirty="0">
              <a:solidFill>
                <a:schemeClr val="accent5">
                  <a:lumMod val="50000"/>
                </a:schemeClr>
              </a:solidFill>
              <a:sym typeface="Wingdings" panose="05000000000000000000" pitchFamily="2" charset="2"/>
            </a:endParaRPr>
          </a:p>
        </p:txBody>
      </p:sp>
      <p:sp>
        <p:nvSpPr>
          <p:cNvPr id="16"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smtClean="0"/>
              <a:t>40.8 </a:t>
            </a:r>
            <a:r>
              <a:rPr lang="en-GB" dirty="0" err="1" smtClean="0">
                <a:solidFill>
                  <a:srgbClr val="000000"/>
                </a:solidFill>
              </a:rPr>
              <a:t>Dotering</a:t>
            </a:r>
            <a:r>
              <a:rPr lang="en-GB" dirty="0" smtClean="0">
                <a:solidFill>
                  <a:srgbClr val="000000"/>
                </a:solidFill>
              </a:rPr>
              <a:t>    (</a:t>
            </a:r>
            <a:r>
              <a:rPr lang="en-GB" i="1" dirty="0" smtClean="0">
                <a:solidFill>
                  <a:srgbClr val="000000"/>
                </a:solidFill>
              </a:rPr>
              <a:t>Doping</a:t>
            </a:r>
            <a:r>
              <a:rPr lang="en-GB" dirty="0" smtClean="0">
                <a:solidFill>
                  <a:srgbClr val="000000"/>
                </a:solidFill>
              </a:rPr>
              <a:t>)</a:t>
            </a:r>
            <a:endParaRPr lang="en-GB" dirty="0">
              <a:solidFill>
                <a:srgbClr val="000000"/>
              </a:solidFill>
            </a:endParaRPr>
          </a:p>
        </p:txBody>
      </p:sp>
      <p:sp>
        <p:nvSpPr>
          <p:cNvPr id="19" name="Text Box 3"/>
          <p:cNvSpPr txBox="1">
            <a:spLocks noChangeArrowheads="1"/>
          </p:cNvSpPr>
          <p:nvPr/>
        </p:nvSpPr>
        <p:spPr bwMode="auto">
          <a:xfrm>
            <a:off x="1066800" y="836712"/>
            <a:ext cx="70866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nl-NL" sz="1800" dirty="0" smtClean="0">
                <a:solidFill>
                  <a:srgbClr val="333399"/>
                </a:solidFill>
              </a:rPr>
              <a:t>Gecontroleerd vervuilen van Si:</a:t>
            </a:r>
            <a:endParaRPr lang="nl-NL" sz="1800" dirty="0">
              <a:solidFill>
                <a:srgbClr val="333399"/>
              </a:solidFill>
            </a:endParaRPr>
          </a:p>
        </p:txBody>
      </p:sp>
      <p:sp>
        <p:nvSpPr>
          <p:cNvPr id="20"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21" name="Rectangle 10"/>
          <p:cNvSpPr/>
          <p:nvPr/>
        </p:nvSpPr>
        <p:spPr>
          <a:xfrm>
            <a:off x="5823569" y="130314"/>
            <a:ext cx="3021981" cy="400110"/>
          </a:xfrm>
          <a:prstGeom prst="rect">
            <a:avLst/>
          </a:prstGeom>
          <a:solidFill>
            <a:srgbClr val="FFFFFF"/>
          </a:solidFill>
        </p:spPr>
        <p:txBody>
          <a:bodyPr wrap="square">
            <a:spAutoFit/>
          </a:bodyPr>
          <a:lstStyle/>
          <a:p>
            <a:r>
              <a:rPr lang="nl-NL" sz="2000" dirty="0" smtClean="0">
                <a:solidFill>
                  <a:schemeClr val="accent1">
                    <a:lumMod val="25000"/>
                  </a:schemeClr>
                </a:solidFill>
              </a:rPr>
              <a:t>wel op tentamen</a:t>
            </a:r>
            <a:endParaRPr lang="en-GB" sz="2000" baseline="30000" dirty="0">
              <a:solidFill>
                <a:schemeClr val="accent1">
                  <a:lumMod val="25000"/>
                </a:schemeClr>
              </a:solidFill>
            </a:endParaRPr>
          </a:p>
        </p:txBody>
      </p:sp>
    </p:spTree>
    <p:extLst>
      <p:ext uri="{BB962C8B-B14F-4D97-AF65-F5344CB8AC3E}">
        <p14:creationId xmlns:p14="http://schemas.microsoft.com/office/powerpoint/2010/main" val="211721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10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395536" y="764704"/>
            <a:ext cx="82023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l">
              <a:spcBef>
                <a:spcPct val="20000"/>
              </a:spcBef>
            </a:pPr>
            <a:r>
              <a:rPr lang="nl-NL" sz="2200" dirty="0" smtClean="0"/>
              <a:t>Bandentheorie:  </a:t>
            </a:r>
          </a:p>
          <a:p>
            <a:pPr marL="1295400" lvl="2" indent="-381000" algn="l">
              <a:spcBef>
                <a:spcPct val="20000"/>
              </a:spcBef>
              <a:buFontTx/>
              <a:buChar char="•"/>
            </a:pPr>
            <a:r>
              <a:rPr lang="nl-NL" sz="2200" dirty="0" smtClean="0"/>
              <a:t>Door dotering met </a:t>
            </a:r>
            <a:r>
              <a:rPr lang="nl-NL" sz="2200" dirty="0" err="1" smtClean="0"/>
              <a:t>elektron-acceptor</a:t>
            </a:r>
            <a:r>
              <a:rPr lang="nl-NL" sz="2200" dirty="0" smtClean="0"/>
              <a:t> komt 		p-type halfgeleider </a:t>
            </a:r>
            <a:r>
              <a:rPr lang="nl-NL" sz="2200" i="1" dirty="0" smtClean="0"/>
              <a:t>hoger </a:t>
            </a:r>
            <a:r>
              <a:rPr lang="nl-NL" sz="2200" dirty="0" smtClean="0"/>
              <a:t>te liggen</a:t>
            </a:r>
          </a:p>
          <a:p>
            <a:pPr marL="1295400" lvl="2" indent="-381000" algn="l">
              <a:spcBef>
                <a:spcPct val="20000"/>
              </a:spcBef>
              <a:buFontTx/>
              <a:buChar char="•"/>
            </a:pPr>
            <a:r>
              <a:rPr lang="nl-NL" sz="2200" dirty="0"/>
              <a:t>Door dotering met </a:t>
            </a:r>
            <a:r>
              <a:rPr lang="nl-NL" sz="2200" dirty="0" smtClean="0"/>
              <a:t>elektron-donor </a:t>
            </a:r>
            <a:r>
              <a:rPr lang="nl-NL" sz="2200" dirty="0"/>
              <a:t>komt </a:t>
            </a:r>
            <a:r>
              <a:rPr lang="nl-NL" sz="2200" dirty="0" smtClean="0"/>
              <a:t>			n-type </a:t>
            </a:r>
            <a:r>
              <a:rPr lang="nl-NL" sz="2200" dirty="0"/>
              <a:t>halfgeleider </a:t>
            </a:r>
            <a:r>
              <a:rPr lang="nl-NL" sz="2200" i="1" dirty="0" smtClean="0"/>
              <a:t>lager </a:t>
            </a:r>
            <a:r>
              <a:rPr lang="nl-NL" sz="2200" dirty="0"/>
              <a:t>te liggen</a:t>
            </a:r>
          </a:p>
          <a:p>
            <a:pPr marL="1295400" lvl="2" indent="-381000" algn="l">
              <a:spcBef>
                <a:spcPct val="20000"/>
              </a:spcBef>
              <a:buFontTx/>
              <a:buChar char="•"/>
            </a:pPr>
            <a:endParaRPr lang="nl-NL" sz="2200" dirty="0" smtClean="0"/>
          </a:p>
          <a:p>
            <a:pPr lvl="2" algn="l">
              <a:spcBef>
                <a:spcPct val="20000"/>
              </a:spcBef>
            </a:pPr>
            <a:endParaRPr lang="nl-NL" sz="2200" dirty="0" smtClean="0"/>
          </a:p>
          <a:p>
            <a:pPr lvl="1" algn="l">
              <a:spcBef>
                <a:spcPct val="20000"/>
              </a:spcBef>
            </a:pPr>
            <a:r>
              <a:rPr lang="nl-NL" sz="2200" dirty="0" smtClean="0"/>
              <a:t> </a:t>
            </a:r>
          </a:p>
          <a:p>
            <a:pPr lvl="1" algn="l">
              <a:spcBef>
                <a:spcPct val="20000"/>
              </a:spcBef>
            </a:pPr>
            <a:endParaRPr lang="nl-NL" sz="22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chemeClr val="tx2"/>
                </a:solidFill>
              </a:rPr>
              <a:t>Metaal</a:t>
            </a:r>
            <a:r>
              <a:rPr lang="en-GB" dirty="0" smtClean="0">
                <a:solidFill>
                  <a:schemeClr val="tx2"/>
                </a:solidFill>
              </a:rPr>
              <a:t>  /  </a:t>
            </a:r>
            <a:r>
              <a:rPr lang="en-GB" dirty="0" err="1" smtClean="0">
                <a:solidFill>
                  <a:schemeClr val="tx2"/>
                </a:solidFill>
              </a:rPr>
              <a:t>halfgeleider</a:t>
            </a:r>
            <a:r>
              <a:rPr lang="en-GB" dirty="0" smtClean="0">
                <a:solidFill>
                  <a:schemeClr val="tx2"/>
                </a:solidFill>
              </a:rPr>
              <a:t> </a:t>
            </a:r>
            <a:r>
              <a:rPr lang="en-GB" dirty="0">
                <a:solidFill>
                  <a:schemeClr val="tx2"/>
                </a:solidFill>
              </a:rPr>
              <a:t>/ isolator </a:t>
            </a: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nvGrpSpPr>
          <p:cNvPr id="6" name="Group 5"/>
          <p:cNvGrpSpPr/>
          <p:nvPr/>
        </p:nvGrpSpPr>
        <p:grpSpPr>
          <a:xfrm>
            <a:off x="2195736" y="3356992"/>
            <a:ext cx="4295229" cy="2606136"/>
            <a:chOff x="3177209" y="3573016"/>
            <a:chExt cx="4295229" cy="2606136"/>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1039"/>
            <a:stretch/>
          </p:blipFill>
          <p:spPr>
            <a:xfrm>
              <a:off x="4318782" y="3573016"/>
              <a:ext cx="3153656" cy="260578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78617"/>
            <a:stretch/>
          </p:blipFill>
          <p:spPr>
            <a:xfrm>
              <a:off x="3177209" y="3573370"/>
              <a:ext cx="1143744" cy="2605782"/>
            </a:xfrm>
            <a:prstGeom prst="rect">
              <a:avLst/>
            </a:prstGeom>
          </p:spPr>
        </p:pic>
      </p:grpSp>
    </p:spTree>
    <p:extLst>
      <p:ext uri="{BB962C8B-B14F-4D97-AF65-F5344CB8AC3E}">
        <p14:creationId xmlns:p14="http://schemas.microsoft.com/office/powerpoint/2010/main" val="720478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Hoe ontstaan er gaten (</a:t>
            </a:r>
            <a:r>
              <a:rPr lang="nl-NL" sz="2000" i="1" dirty="0" err="1" smtClean="0"/>
              <a:t>electron</a:t>
            </a:r>
            <a:r>
              <a:rPr lang="nl-NL" sz="2000" i="1" dirty="0" smtClean="0"/>
              <a:t> holes</a:t>
            </a:r>
            <a:r>
              <a:rPr lang="nl-NL" sz="2000" dirty="0" smtClean="0"/>
              <a:t>) in een n-type materiaal?</a:t>
            </a:r>
            <a:endParaRPr lang="nl-NL" sz="800" dirty="0" smtClean="0"/>
          </a:p>
          <a:p>
            <a:pPr algn="l"/>
            <a:endParaRPr lang="nl-NL" sz="2000" dirty="0" smtClean="0"/>
          </a:p>
          <a:p>
            <a:pPr marL="457200" indent="-457200" algn="l">
              <a:buAutoNum type="alphaLcParenR"/>
            </a:pPr>
            <a:r>
              <a:rPr lang="nl-NL" sz="2000" dirty="0" smtClean="0"/>
              <a:t>De negatieve lading in het n-type materiaal trekt gaten aan.</a:t>
            </a:r>
          </a:p>
          <a:p>
            <a:pPr marL="457200" indent="-457200" algn="l">
              <a:buAutoNum type="alphaLcParenR"/>
            </a:pPr>
            <a:endParaRPr lang="nl-NL" sz="2000" dirty="0" smtClean="0"/>
          </a:p>
          <a:p>
            <a:pPr marL="457200" indent="-457200" algn="l">
              <a:buAutoNum type="alphaLcParenR"/>
            </a:pPr>
            <a:endParaRPr lang="nl-NL" sz="2000" dirty="0" smtClean="0"/>
          </a:p>
          <a:p>
            <a:pPr marL="457200" indent="-457200" algn="l">
              <a:buFontTx/>
              <a:buAutoNum type="alphaLcParenR" startAt="2"/>
            </a:pPr>
            <a:r>
              <a:rPr lang="nl-NL" sz="2000" dirty="0"/>
              <a:t>Een e</a:t>
            </a:r>
            <a:r>
              <a:rPr lang="nl-NL" sz="2000" baseline="30000" dirty="0"/>
              <a:t>-</a:t>
            </a:r>
            <a:r>
              <a:rPr lang="nl-NL" sz="2000" dirty="0"/>
              <a:t> van de elektrondonor springt tgv thermische energie naar de geleidingsband.</a:t>
            </a:r>
          </a:p>
          <a:p>
            <a:pPr marL="457200" indent="-457200" algn="l">
              <a:buFontTx/>
              <a:buAutoNum type="alphaLcParenR" startAt="2"/>
            </a:pPr>
            <a:endParaRPr lang="nl-NL" sz="2000" dirty="0" smtClean="0"/>
          </a:p>
          <a:p>
            <a:pPr marL="457200" indent="-457200" algn="l">
              <a:buFontTx/>
              <a:buAutoNum type="alphaLcParenR" startAt="2"/>
            </a:pPr>
            <a:endParaRPr lang="nl-NL" sz="2000" dirty="0" smtClean="0"/>
          </a:p>
          <a:p>
            <a:pPr marL="457200" indent="-457200" algn="l">
              <a:buFontTx/>
              <a:buAutoNum type="alphaLcParenR" startAt="2"/>
            </a:pPr>
            <a:r>
              <a:rPr lang="nl-NL" sz="2000" dirty="0" smtClean="0"/>
              <a:t>Een </a:t>
            </a:r>
            <a:r>
              <a:rPr lang="nl-NL" sz="2000" dirty="0"/>
              <a:t>e</a:t>
            </a:r>
            <a:r>
              <a:rPr lang="nl-NL" sz="2000" baseline="30000" dirty="0"/>
              <a:t>-</a:t>
            </a:r>
            <a:r>
              <a:rPr lang="nl-NL" sz="2000" dirty="0"/>
              <a:t> uit de valentieband springt tgv thermische energie naar de geleidingsband.</a:t>
            </a:r>
          </a:p>
          <a:p>
            <a:pPr marL="457200" indent="-457200" algn="l">
              <a:buFontTx/>
              <a:buAutoNum type="alphaLcParenR" startAt="2"/>
            </a:pPr>
            <a:endParaRPr lang="nl-NL" sz="2000" dirty="0" smtClean="0"/>
          </a:p>
          <a:p>
            <a:pPr marL="457200" indent="-457200" algn="l">
              <a:buFontTx/>
              <a:buAutoNum type="alphaLcParenR" startAt="2"/>
            </a:pPr>
            <a:endParaRPr lang="nl-NL" sz="800" dirty="0" smtClean="0"/>
          </a:p>
          <a:p>
            <a:pPr algn="l"/>
            <a:endParaRPr lang="nl-NL" sz="2000" dirty="0" smtClean="0"/>
          </a:p>
          <a:p>
            <a:pPr marL="457200" indent="-457200" algn="l">
              <a:buAutoNum type="alphaLcParenR" startAt="3"/>
            </a:pPr>
            <a:endParaRPr lang="nl-NL" sz="2000" dirty="0" smtClean="0"/>
          </a:p>
          <a:p>
            <a:pPr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289371" y="3573016"/>
            <a:ext cx="8747125" cy="792088"/>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sp>
        <p:nvSpPr>
          <p:cNvPr id="2" name="Rectangle 1"/>
          <p:cNvSpPr/>
          <p:nvPr/>
        </p:nvSpPr>
        <p:spPr>
          <a:xfrm>
            <a:off x="7674003" y="1804754"/>
            <a:ext cx="1181735" cy="400110"/>
          </a:xfrm>
          <a:prstGeom prst="rect">
            <a:avLst/>
          </a:prstGeom>
        </p:spPr>
        <p:txBody>
          <a:bodyPr wrap="none">
            <a:spAutoFit/>
          </a:bodyPr>
          <a:lstStyle/>
          <a:p>
            <a:r>
              <a:rPr lang="nl-NL" sz="2000" dirty="0" smtClean="0">
                <a:solidFill>
                  <a:srgbClr val="7030A0"/>
                </a:solidFill>
              </a:rPr>
              <a:t>neutraal!</a:t>
            </a:r>
            <a:endParaRPr lang="en-GB" sz="2000" dirty="0">
              <a:solidFill>
                <a:srgbClr val="7030A0"/>
              </a:solidFill>
            </a:endParaRPr>
          </a:p>
        </p:txBody>
      </p:sp>
      <p:sp>
        <p:nvSpPr>
          <p:cNvPr id="9" name="Rectangle 8"/>
          <p:cNvSpPr/>
          <p:nvPr/>
        </p:nvSpPr>
        <p:spPr>
          <a:xfrm>
            <a:off x="3326799" y="2721114"/>
            <a:ext cx="5702202" cy="707886"/>
          </a:xfrm>
          <a:prstGeom prst="rect">
            <a:avLst/>
          </a:prstGeom>
        </p:spPr>
        <p:txBody>
          <a:bodyPr wrap="none">
            <a:spAutoFit/>
          </a:bodyPr>
          <a:lstStyle/>
          <a:p>
            <a:pPr algn="r"/>
            <a:r>
              <a:rPr lang="nl-NL" sz="2000" dirty="0" smtClean="0">
                <a:solidFill>
                  <a:srgbClr val="7030A0"/>
                </a:solidFill>
              </a:rPr>
              <a:t>er blijft géén gat achter;</a:t>
            </a:r>
          </a:p>
          <a:p>
            <a:pPr algn="r"/>
            <a:r>
              <a:rPr lang="nl-NL" sz="2000" dirty="0" smtClean="0">
                <a:solidFill>
                  <a:srgbClr val="7030A0"/>
                </a:solidFill>
              </a:rPr>
              <a:t>het 5</a:t>
            </a:r>
            <a:r>
              <a:rPr lang="nl-NL" sz="2000" baseline="30000" dirty="0" smtClean="0">
                <a:solidFill>
                  <a:srgbClr val="7030A0"/>
                </a:solidFill>
              </a:rPr>
              <a:t>e </a:t>
            </a:r>
            <a:r>
              <a:rPr lang="nl-NL" sz="2000" dirty="0" smtClean="0">
                <a:solidFill>
                  <a:srgbClr val="7030A0"/>
                </a:solidFill>
              </a:rPr>
              <a:t>e</a:t>
            </a:r>
            <a:r>
              <a:rPr lang="nl-NL" sz="2000" baseline="30000" dirty="0" smtClean="0">
                <a:solidFill>
                  <a:srgbClr val="7030A0"/>
                </a:solidFill>
              </a:rPr>
              <a:t>- </a:t>
            </a:r>
            <a:r>
              <a:rPr lang="nl-NL" sz="2000" dirty="0" smtClean="0">
                <a:solidFill>
                  <a:srgbClr val="7030A0"/>
                </a:solidFill>
              </a:rPr>
              <a:t>(groep-V element) komt in valentieband </a:t>
            </a:r>
            <a:endParaRPr lang="en-GB" sz="2000" dirty="0">
              <a:solidFill>
                <a:srgbClr val="7030A0"/>
              </a:solidFill>
            </a:endParaRPr>
          </a:p>
        </p:txBody>
      </p:sp>
      <p:pic>
        <p:nvPicPr>
          <p:cNvPr id="527370" name="Picture 10" descr="http://sub.allaboutcircuits.com/images/034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0" y="4797152"/>
            <a:ext cx="6535216" cy="21081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12" y="6627167"/>
            <a:ext cx="4572000" cy="461665"/>
          </a:xfrm>
          <a:prstGeom prst="rect">
            <a:avLst/>
          </a:prstGeom>
          <a:solidFill>
            <a:schemeClr val="bg1"/>
          </a:solidFill>
        </p:spPr>
        <p:txBody>
          <a:bodyPr>
            <a:spAutoFit/>
          </a:bodyPr>
          <a:lstStyle/>
          <a:p>
            <a:r>
              <a:rPr lang="en-GB" sz="1400" dirty="0">
                <a:hlinkClick r:id="rId4"/>
              </a:rPr>
              <a:t>http://</a:t>
            </a:r>
            <a:r>
              <a:rPr lang="en-GB" sz="1400" dirty="0" smtClean="0">
                <a:hlinkClick r:id="rId4"/>
              </a:rPr>
              <a:t>www.allaboutcircuits.com/vol_3/chpt_2/5.html</a:t>
            </a:r>
            <a:endParaRPr lang="en-GB" sz="1400" dirty="0" smtClean="0"/>
          </a:p>
          <a:p>
            <a:endParaRPr lang="en-GB" sz="900" dirty="0"/>
          </a:p>
        </p:txBody>
      </p:sp>
      <p:pic>
        <p:nvPicPr>
          <p:cNvPr id="11" name="Picture 2" descr="https://figures.boundless.com/10601/full/5df0760e911fac4060b45603b4.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536" y="2607785"/>
            <a:ext cx="34290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88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P spid="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textbook-pv.org/figures/figure_3.14.png"/>
          <p:cNvPicPr>
            <a:picLocks noChangeAspect="1" noChangeArrowheads="1"/>
          </p:cNvPicPr>
          <p:nvPr/>
        </p:nvPicPr>
        <p:blipFill rotWithShape="1">
          <a:blip r:embed="rId3">
            <a:extLst>
              <a:ext uri="{28A0092B-C50C-407E-A947-70E740481C1C}">
                <a14:useLocalDpi xmlns:a14="http://schemas.microsoft.com/office/drawing/2010/main" val="0"/>
              </a:ext>
            </a:extLst>
          </a:blip>
          <a:srcRect l="2657" t="4147" r="853" b="8820"/>
          <a:stretch/>
        </p:blipFill>
        <p:spPr bwMode="auto">
          <a:xfrm>
            <a:off x="899592" y="2060847"/>
            <a:ext cx="7416824" cy="3672409"/>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539552"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Combinatie van dotering van halfgeleider met e</a:t>
            </a:r>
            <a:r>
              <a:rPr lang="nl-NL" sz="2000" baseline="30000" dirty="0" smtClean="0">
                <a:solidFill>
                  <a:srgbClr val="000000"/>
                </a:solidFill>
              </a:rPr>
              <a:t>-</a:t>
            </a:r>
            <a:r>
              <a:rPr lang="nl-NL" sz="2000" dirty="0" smtClean="0">
                <a:solidFill>
                  <a:srgbClr val="000000"/>
                </a:solidFill>
              </a:rPr>
              <a:t>-acceptor (p-type) 			         </a:t>
            </a:r>
            <a:r>
              <a:rPr lang="nl-NL" sz="800" dirty="0" smtClean="0">
                <a:solidFill>
                  <a:srgbClr val="000000"/>
                </a:solidFill>
              </a:rPr>
              <a:t> </a:t>
            </a:r>
            <a:r>
              <a:rPr lang="nl-NL" sz="2000" dirty="0" smtClean="0">
                <a:solidFill>
                  <a:srgbClr val="000000"/>
                </a:solidFill>
              </a:rPr>
              <a:t>en halfgeleider met e</a:t>
            </a:r>
            <a:r>
              <a:rPr lang="nl-NL" sz="2000" baseline="30000" dirty="0" smtClean="0">
                <a:solidFill>
                  <a:srgbClr val="000000"/>
                </a:solidFill>
              </a:rPr>
              <a:t>-</a:t>
            </a:r>
            <a:r>
              <a:rPr lang="nl-NL" sz="2000" dirty="0" smtClean="0">
                <a:solidFill>
                  <a:srgbClr val="000000"/>
                </a:solidFill>
              </a:rPr>
              <a:t>-donor      (n-type)   </a:t>
            </a:r>
          </a:p>
          <a:p>
            <a:pPr marL="838200" lvl="1" indent="-381000" algn="l">
              <a:spcBef>
                <a:spcPct val="20000"/>
              </a:spcBef>
              <a:buFontTx/>
              <a:buChar char="•"/>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p-n</a:t>
            </a:r>
            <a:r>
              <a:rPr lang="en-GB" dirty="0" smtClean="0">
                <a:solidFill>
                  <a:srgbClr val="000000"/>
                </a:solidFill>
              </a:rPr>
              <a:t> </a:t>
            </a:r>
            <a:r>
              <a:rPr lang="en-GB" dirty="0" err="1" smtClean="0">
                <a:solidFill>
                  <a:srgbClr val="000000"/>
                </a:solidFill>
              </a:rPr>
              <a:t>overgang</a:t>
            </a:r>
            <a:r>
              <a:rPr lang="en-GB" dirty="0" smtClean="0">
                <a:solidFill>
                  <a:srgbClr val="000000"/>
                </a:solidFill>
              </a:rPr>
              <a:t> (</a:t>
            </a:r>
            <a:r>
              <a:rPr lang="en-GB" i="1" dirty="0" err="1" smtClean="0">
                <a:solidFill>
                  <a:srgbClr val="000000"/>
                </a:solidFill>
              </a:rPr>
              <a:t>p-n</a:t>
            </a:r>
            <a:r>
              <a:rPr lang="en-GB" i="1" dirty="0" smtClean="0">
                <a:solidFill>
                  <a:srgbClr val="000000"/>
                </a:solidFill>
              </a:rPr>
              <a:t> junction</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10" name="Rectangle 9"/>
          <p:cNvSpPr/>
          <p:nvPr/>
        </p:nvSpPr>
        <p:spPr bwMode="auto">
          <a:xfrm>
            <a:off x="914400" y="3048000"/>
            <a:ext cx="4800600" cy="2971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Tree>
    <p:extLst>
      <p:ext uri="{BB962C8B-B14F-4D97-AF65-F5344CB8AC3E}">
        <p14:creationId xmlns:p14="http://schemas.microsoft.com/office/powerpoint/2010/main" val="1065284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6132406"/>
            <a:ext cx="2043070" cy="669730"/>
          </a:xfrm>
          <a:prstGeom prst="rect">
            <a:avLst/>
          </a:prstGeom>
          <a:noFill/>
          <a:extLst>
            <a:ext uri="{909E8E84-426E-40DD-AFC4-6F175D3DCCD1}">
              <a14:hiddenFill xmlns:a14="http://schemas.microsoft.com/office/drawing/2010/main">
                <a:solidFill>
                  <a:srgbClr val="FFFFFF"/>
                </a:solidFill>
              </a14:hiddenFill>
            </a:ext>
          </a:extLst>
        </p:spPr>
      </p:pic>
      <p:pic>
        <p:nvPicPr>
          <p:cNvPr id="459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486606"/>
            <a:ext cx="3528392" cy="2822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40000"/>
              </a:lnSpc>
              <a:spcBef>
                <a:spcPct val="20000"/>
              </a:spcBef>
            </a:pPr>
            <a:endParaRPr lang="nl-NL" sz="2200" dirty="0" smtClean="0"/>
          </a:p>
          <a:p>
            <a:pPr marL="342900" indent="-342900" algn="l">
              <a:lnSpc>
                <a:spcPct val="140000"/>
              </a:lnSpc>
              <a:spcBef>
                <a:spcPct val="20000"/>
              </a:spcBef>
              <a:buFontTx/>
              <a:buChar char="•"/>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err="1" smtClean="0">
                <a:solidFill>
                  <a:schemeClr val="tx2"/>
                </a:solidFill>
              </a:rPr>
              <a:t>Fermi-oppervlak</a:t>
            </a:r>
            <a:r>
              <a:rPr lang="nl-NL" dirty="0" smtClean="0">
                <a:solidFill>
                  <a:schemeClr val="tx2"/>
                </a:solidFill>
              </a:rPr>
              <a:t>: verbindt hoogste energietoestanden</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1" name="Rectangle 10"/>
          <p:cNvSpPr/>
          <p:nvPr/>
        </p:nvSpPr>
        <p:spPr>
          <a:xfrm>
            <a:off x="1828693" y="6586692"/>
            <a:ext cx="4572000" cy="430887"/>
          </a:xfrm>
          <a:prstGeom prst="rect">
            <a:avLst/>
          </a:prstGeom>
        </p:spPr>
        <p:txBody>
          <a:bodyPr>
            <a:spAutoFit/>
          </a:bodyPr>
          <a:lstStyle/>
          <a:p>
            <a:r>
              <a:rPr lang="en-US" sz="1100" dirty="0" smtClean="0">
                <a:hlinkClick r:id="rId5"/>
              </a:rPr>
              <a:t>http://hyperphysics.phy-astr.gsu.edu/hbase/solids/fermi2.html</a:t>
            </a:r>
            <a:endParaRPr lang="en-US" sz="1100" dirty="0" smtClean="0"/>
          </a:p>
          <a:p>
            <a:endParaRPr lang="en-US" sz="11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6056" y="3245294"/>
            <a:ext cx="3727185" cy="3208042"/>
          </a:xfrm>
          <a:prstGeom prst="rect">
            <a:avLst/>
          </a:prstGeom>
        </p:spPr>
      </p:pic>
      <p:sp>
        <p:nvSpPr>
          <p:cNvPr id="17" name="Rectangle 16"/>
          <p:cNvSpPr/>
          <p:nvPr/>
        </p:nvSpPr>
        <p:spPr>
          <a:xfrm>
            <a:off x="525745" y="476672"/>
            <a:ext cx="8366735" cy="2308324"/>
          </a:xfrm>
          <a:prstGeom prst="rect">
            <a:avLst/>
          </a:prstGeom>
        </p:spPr>
        <p:txBody>
          <a:bodyPr wrap="square">
            <a:spAutoFit/>
          </a:bodyPr>
          <a:lstStyle/>
          <a:p>
            <a:pPr algn="l"/>
            <a:r>
              <a:rPr lang="nl-NL" sz="1800" dirty="0" smtClean="0">
                <a:cs typeface="Arial" charset="0"/>
              </a:rPr>
              <a:t> </a:t>
            </a:r>
          </a:p>
          <a:p>
            <a:pPr algn="l"/>
            <a:r>
              <a:rPr lang="nl-NL" sz="1800" dirty="0">
                <a:cs typeface="Arial" charset="0"/>
              </a:rPr>
              <a:t> </a:t>
            </a:r>
            <a:r>
              <a:rPr lang="nl-NL" sz="1800" dirty="0" smtClean="0">
                <a:cs typeface="Arial" charset="0"/>
              </a:rPr>
              <a:t>elektronen onderscheiden zich via spin, positie, hoogte </a:t>
            </a:r>
            <a:r>
              <a:rPr lang="nl-NL" sz="1800" dirty="0" err="1" smtClean="0">
                <a:cs typeface="Arial" charset="0"/>
              </a:rPr>
              <a:t>vd</a:t>
            </a:r>
            <a:r>
              <a:rPr lang="nl-NL" sz="1800" dirty="0" smtClean="0">
                <a:cs typeface="Arial" charset="0"/>
              </a:rPr>
              <a:t> kinetische energie, </a:t>
            </a:r>
          </a:p>
          <a:p>
            <a:pPr algn="l"/>
            <a:r>
              <a:rPr lang="nl-NL" sz="1800" dirty="0" smtClean="0">
                <a:cs typeface="Arial" charset="0"/>
              </a:rPr>
              <a:t> </a:t>
            </a:r>
            <a:r>
              <a:rPr lang="nl-NL" sz="1800" dirty="0">
                <a:cs typeface="Arial" charset="0"/>
              </a:rPr>
              <a:t>en de richting </a:t>
            </a:r>
            <a:r>
              <a:rPr lang="nl-NL" sz="1800" dirty="0" smtClean="0">
                <a:cs typeface="Arial" charset="0"/>
              </a:rPr>
              <a:t>van de impuls horend bij deze kinetische energie</a:t>
            </a:r>
          </a:p>
          <a:p>
            <a:pPr algn="l"/>
            <a:endParaRPr lang="nl-NL" sz="1800" dirty="0" smtClean="0">
              <a:cs typeface="Arial" charset="0"/>
            </a:endParaRPr>
          </a:p>
          <a:p>
            <a:pPr algn="l"/>
            <a:endParaRPr lang="nl-NL" sz="1800" dirty="0" smtClean="0"/>
          </a:p>
          <a:p>
            <a:pPr algn="l"/>
            <a:r>
              <a:rPr lang="nl-NL" sz="1800" dirty="0" smtClean="0"/>
              <a:t>Blokje koper van 1cm</a:t>
            </a:r>
            <a:r>
              <a:rPr lang="nl-NL" sz="1800" baseline="30000" dirty="0" smtClean="0"/>
              <a:t>3</a:t>
            </a:r>
            <a:r>
              <a:rPr lang="nl-NL" sz="1800" dirty="0" smtClean="0"/>
              <a:t>: zeer veel valentie-elektronen </a:t>
            </a:r>
          </a:p>
          <a:p>
            <a:pPr algn="l"/>
            <a:endParaRPr lang="nl-NL" sz="1800" dirty="0"/>
          </a:p>
          <a:p>
            <a:pPr algn="l"/>
            <a:r>
              <a:rPr lang="nl-NL" sz="1800" dirty="0" smtClean="0"/>
              <a:t>Heisenberg: op dezelfde positie </a:t>
            </a:r>
            <a:r>
              <a:rPr lang="nl-NL" sz="1800" dirty="0"/>
              <a:t>kunnen maar twee e</a:t>
            </a:r>
            <a:r>
              <a:rPr lang="nl-NL" sz="1800" baseline="30000" dirty="0"/>
              <a:t>-</a:t>
            </a:r>
            <a:r>
              <a:rPr lang="nl-NL" sz="1800" dirty="0"/>
              <a:t> </a:t>
            </a:r>
            <a:r>
              <a:rPr lang="nl-NL" sz="1800" dirty="0" smtClean="0"/>
              <a:t>met dezelfde impuls zijn</a:t>
            </a:r>
          </a:p>
        </p:txBody>
      </p:sp>
    </p:spTree>
    <p:extLst>
      <p:ext uri="{BB962C8B-B14F-4D97-AF65-F5344CB8AC3E}">
        <p14:creationId xmlns:p14="http://schemas.microsoft.com/office/powerpoint/2010/main" val="32185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textbook-pv.org/figures/figure_3.14.png"/>
          <p:cNvPicPr>
            <a:picLocks noChangeAspect="1" noChangeArrowheads="1"/>
          </p:cNvPicPr>
          <p:nvPr/>
        </p:nvPicPr>
        <p:blipFill rotWithShape="1">
          <a:blip r:embed="rId3">
            <a:extLst>
              <a:ext uri="{28A0092B-C50C-407E-A947-70E740481C1C}">
                <a14:useLocalDpi xmlns:a14="http://schemas.microsoft.com/office/drawing/2010/main" val="0"/>
              </a:ext>
            </a:extLst>
          </a:blip>
          <a:srcRect l="2657" t="4147" r="853" b="8820"/>
          <a:stretch/>
        </p:blipFill>
        <p:spPr bwMode="auto">
          <a:xfrm>
            <a:off x="899592" y="2060847"/>
            <a:ext cx="7416824" cy="3672409"/>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539552"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Combinatie van dotering van halfgeleider met e</a:t>
            </a:r>
            <a:r>
              <a:rPr lang="nl-NL" sz="2000" baseline="30000" dirty="0" smtClean="0">
                <a:solidFill>
                  <a:srgbClr val="000000"/>
                </a:solidFill>
              </a:rPr>
              <a:t>-</a:t>
            </a:r>
            <a:r>
              <a:rPr lang="nl-NL" sz="2000" dirty="0" smtClean="0">
                <a:solidFill>
                  <a:srgbClr val="000000"/>
                </a:solidFill>
              </a:rPr>
              <a:t>-acceptor (p-type) 			         </a:t>
            </a:r>
            <a:r>
              <a:rPr lang="nl-NL" sz="800" dirty="0" smtClean="0">
                <a:solidFill>
                  <a:srgbClr val="000000"/>
                </a:solidFill>
              </a:rPr>
              <a:t> </a:t>
            </a:r>
            <a:r>
              <a:rPr lang="nl-NL" sz="2000" dirty="0" smtClean="0">
                <a:solidFill>
                  <a:srgbClr val="000000"/>
                </a:solidFill>
              </a:rPr>
              <a:t>en halfgeleider met e</a:t>
            </a:r>
            <a:r>
              <a:rPr lang="nl-NL" sz="2000" baseline="30000" dirty="0" smtClean="0">
                <a:solidFill>
                  <a:srgbClr val="000000"/>
                </a:solidFill>
              </a:rPr>
              <a:t>-</a:t>
            </a:r>
            <a:r>
              <a:rPr lang="nl-NL" sz="2000" dirty="0" smtClean="0">
                <a:solidFill>
                  <a:srgbClr val="000000"/>
                </a:solidFill>
              </a:rPr>
              <a:t>-donor      (n-type)   </a:t>
            </a:r>
          </a:p>
          <a:p>
            <a:pPr marL="838200" lvl="1" indent="-381000" algn="l">
              <a:spcBef>
                <a:spcPct val="20000"/>
              </a:spcBef>
              <a:buFontTx/>
              <a:buChar char="•"/>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p-n</a:t>
            </a:r>
            <a:r>
              <a:rPr lang="en-GB" dirty="0" smtClean="0">
                <a:solidFill>
                  <a:srgbClr val="000000"/>
                </a:solidFill>
              </a:rPr>
              <a:t> </a:t>
            </a:r>
            <a:r>
              <a:rPr lang="en-GB" dirty="0" err="1" smtClean="0">
                <a:solidFill>
                  <a:srgbClr val="000000"/>
                </a:solidFill>
              </a:rPr>
              <a:t>overgang</a:t>
            </a:r>
            <a:r>
              <a:rPr lang="en-GB" dirty="0" smtClean="0">
                <a:solidFill>
                  <a:srgbClr val="000000"/>
                </a:solidFill>
              </a:rPr>
              <a:t> (</a:t>
            </a:r>
            <a:r>
              <a:rPr lang="en-GB" i="1" dirty="0" err="1" smtClean="0">
                <a:solidFill>
                  <a:srgbClr val="000000"/>
                </a:solidFill>
              </a:rPr>
              <a:t>p-n</a:t>
            </a:r>
            <a:r>
              <a:rPr lang="en-GB" i="1" dirty="0" smtClean="0">
                <a:solidFill>
                  <a:srgbClr val="000000"/>
                </a:solidFill>
              </a:rPr>
              <a:t> junction</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11" name="Rectangle 10"/>
          <p:cNvSpPr/>
          <p:nvPr/>
        </p:nvSpPr>
        <p:spPr>
          <a:xfrm>
            <a:off x="1219200" y="6172200"/>
            <a:ext cx="6300831" cy="400110"/>
          </a:xfrm>
          <a:prstGeom prst="rect">
            <a:avLst/>
          </a:prstGeom>
        </p:spPr>
        <p:txBody>
          <a:bodyPr wrap="none">
            <a:spAutoFit/>
          </a:bodyPr>
          <a:lstStyle/>
          <a:p>
            <a:r>
              <a:rPr lang="nl-NL" sz="2000" dirty="0" smtClean="0">
                <a:solidFill>
                  <a:srgbClr val="7030A0"/>
                </a:solidFill>
              </a:rPr>
              <a:t>recombinatie van gaten en </a:t>
            </a:r>
            <a:r>
              <a:rPr lang="nl-NL" sz="2000" dirty="0" err="1" smtClean="0">
                <a:solidFill>
                  <a:srgbClr val="7030A0"/>
                </a:solidFill>
              </a:rPr>
              <a:t>e</a:t>
            </a:r>
            <a:r>
              <a:rPr lang="nl-NL" sz="2000" baseline="30000" dirty="0" err="1" smtClean="0">
                <a:solidFill>
                  <a:srgbClr val="7030A0"/>
                </a:solidFill>
              </a:rPr>
              <a:t>-</a:t>
            </a:r>
            <a:r>
              <a:rPr lang="nl-NL" sz="2000" dirty="0" smtClean="0">
                <a:solidFill>
                  <a:srgbClr val="7030A0"/>
                </a:solidFill>
              </a:rPr>
              <a:t>:  dit creëert ruimtelading</a:t>
            </a:r>
            <a:endParaRPr lang="en-GB" sz="2000" baseline="30000" dirty="0">
              <a:solidFill>
                <a:srgbClr val="7030A0"/>
              </a:solidFill>
            </a:endParaRPr>
          </a:p>
        </p:txBody>
      </p:sp>
      <p:sp>
        <p:nvSpPr>
          <p:cNvPr id="10" name="Rectangle 9"/>
          <p:cNvSpPr/>
          <p:nvPr/>
        </p:nvSpPr>
        <p:spPr bwMode="auto">
          <a:xfrm>
            <a:off x="914400" y="38862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Tree>
    <p:extLst>
      <p:ext uri="{BB962C8B-B14F-4D97-AF65-F5344CB8AC3E}">
        <p14:creationId xmlns:p14="http://schemas.microsoft.com/office/powerpoint/2010/main" val="10652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539552"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Combinatie van dotering van halfgeleider met e</a:t>
            </a:r>
            <a:r>
              <a:rPr lang="nl-NL" sz="2000" baseline="30000" dirty="0" smtClean="0">
                <a:solidFill>
                  <a:srgbClr val="000000"/>
                </a:solidFill>
              </a:rPr>
              <a:t>-</a:t>
            </a:r>
            <a:r>
              <a:rPr lang="nl-NL" sz="2000" dirty="0" smtClean="0">
                <a:solidFill>
                  <a:srgbClr val="000000"/>
                </a:solidFill>
              </a:rPr>
              <a:t>-acceptor (p-type) 			         </a:t>
            </a:r>
            <a:r>
              <a:rPr lang="nl-NL" sz="800" dirty="0" smtClean="0">
                <a:solidFill>
                  <a:srgbClr val="000000"/>
                </a:solidFill>
              </a:rPr>
              <a:t> </a:t>
            </a:r>
            <a:r>
              <a:rPr lang="nl-NL" sz="2000" dirty="0" smtClean="0">
                <a:solidFill>
                  <a:srgbClr val="000000"/>
                </a:solidFill>
              </a:rPr>
              <a:t>en halfgeleider met e</a:t>
            </a:r>
            <a:r>
              <a:rPr lang="nl-NL" sz="2000" baseline="30000" dirty="0" smtClean="0">
                <a:solidFill>
                  <a:srgbClr val="000000"/>
                </a:solidFill>
              </a:rPr>
              <a:t>-</a:t>
            </a:r>
            <a:r>
              <a:rPr lang="nl-NL" sz="2000" dirty="0" smtClean="0">
                <a:solidFill>
                  <a:srgbClr val="000000"/>
                </a:solidFill>
              </a:rPr>
              <a:t>-donor      (n-type)   </a:t>
            </a:r>
          </a:p>
          <a:p>
            <a:pPr marL="838200" lvl="1" indent="-381000" algn="l">
              <a:spcBef>
                <a:spcPct val="20000"/>
              </a:spcBef>
              <a:buFontTx/>
              <a:buChar char="•"/>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p-n</a:t>
            </a:r>
            <a:r>
              <a:rPr lang="en-GB" dirty="0" smtClean="0">
                <a:solidFill>
                  <a:srgbClr val="000000"/>
                </a:solidFill>
              </a:rPr>
              <a:t> </a:t>
            </a:r>
            <a:r>
              <a:rPr lang="en-GB" dirty="0" err="1" smtClean="0">
                <a:solidFill>
                  <a:srgbClr val="000000"/>
                </a:solidFill>
              </a:rPr>
              <a:t>overgang</a:t>
            </a:r>
            <a:r>
              <a:rPr lang="en-GB" dirty="0" smtClean="0">
                <a:solidFill>
                  <a:srgbClr val="000000"/>
                </a:solidFill>
              </a:rPr>
              <a:t> (</a:t>
            </a:r>
            <a:r>
              <a:rPr lang="en-GB" i="1" dirty="0" err="1" smtClean="0">
                <a:solidFill>
                  <a:srgbClr val="000000"/>
                </a:solidFill>
              </a:rPr>
              <a:t>p-n</a:t>
            </a:r>
            <a:r>
              <a:rPr lang="en-GB" i="1" dirty="0" smtClean="0">
                <a:solidFill>
                  <a:srgbClr val="000000"/>
                </a:solidFill>
              </a:rPr>
              <a:t> junction</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9" name="Picture 2" descr="http://www.textbook-pv.org/figures/figure_3.14.png"/>
          <p:cNvPicPr>
            <a:picLocks noChangeAspect="1" noChangeArrowheads="1"/>
          </p:cNvPicPr>
          <p:nvPr/>
        </p:nvPicPr>
        <p:blipFill rotWithShape="1">
          <a:blip r:embed="rId3">
            <a:extLst>
              <a:ext uri="{28A0092B-C50C-407E-A947-70E740481C1C}">
                <a14:useLocalDpi xmlns:a14="http://schemas.microsoft.com/office/drawing/2010/main" val="0"/>
              </a:ext>
            </a:extLst>
          </a:blip>
          <a:srcRect l="2657" t="4147" r="853" b="8820"/>
          <a:stretch/>
        </p:blipFill>
        <p:spPr bwMode="auto">
          <a:xfrm>
            <a:off x="899592" y="2060847"/>
            <a:ext cx="7416824" cy="367240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689920" y="6813376"/>
            <a:ext cx="5562600" cy="400110"/>
          </a:xfrm>
          <a:prstGeom prst="rect">
            <a:avLst/>
          </a:prstGeom>
          <a:solidFill>
            <a:schemeClr val="bg1"/>
          </a:solidFill>
        </p:spPr>
        <p:txBody>
          <a:bodyPr wrap="square">
            <a:spAutoFit/>
          </a:bodyPr>
          <a:lstStyle/>
          <a:p>
            <a:pPr algn="l"/>
            <a:r>
              <a:rPr lang="en-US" sz="2000" dirty="0" smtClean="0">
                <a:solidFill>
                  <a:srgbClr val="2D2DB9"/>
                </a:solidFill>
              </a:rPr>
              <a:t>Hoe </a:t>
            </a:r>
            <a:r>
              <a:rPr lang="en-US" sz="2000" dirty="0" err="1" smtClean="0">
                <a:solidFill>
                  <a:srgbClr val="2D2DB9"/>
                </a:solidFill>
              </a:rPr>
              <a:t>onstaat</a:t>
            </a:r>
            <a:r>
              <a:rPr lang="en-US" sz="2000" dirty="0" smtClean="0">
                <a:solidFill>
                  <a:srgbClr val="2D2DB9"/>
                </a:solidFill>
              </a:rPr>
              <a:t> </a:t>
            </a:r>
            <a:r>
              <a:rPr lang="en-US" sz="2000" dirty="0" err="1" smtClean="0">
                <a:solidFill>
                  <a:srgbClr val="2D2DB9"/>
                </a:solidFill>
              </a:rPr>
              <a:t>er</a:t>
            </a:r>
            <a:r>
              <a:rPr lang="en-US" sz="2000" dirty="0" smtClean="0">
                <a:solidFill>
                  <a:srgbClr val="2D2DB9"/>
                </a:solidFill>
              </a:rPr>
              <a:t> </a:t>
            </a:r>
            <a:r>
              <a:rPr lang="en-US" sz="2000" dirty="0" err="1" smtClean="0">
                <a:solidFill>
                  <a:srgbClr val="2D2DB9"/>
                </a:solidFill>
              </a:rPr>
              <a:t>licht</a:t>
            </a:r>
            <a:r>
              <a:rPr lang="en-US" sz="2000" dirty="0" smtClean="0">
                <a:solidFill>
                  <a:srgbClr val="2D2DB9"/>
                </a:solidFill>
              </a:rPr>
              <a:t> in </a:t>
            </a:r>
            <a:r>
              <a:rPr lang="en-US" sz="2000" dirty="0" err="1" smtClean="0">
                <a:solidFill>
                  <a:srgbClr val="2D2DB9"/>
                </a:solidFill>
              </a:rPr>
              <a:t>een</a:t>
            </a:r>
            <a:r>
              <a:rPr lang="en-US" sz="2000" dirty="0" smtClean="0">
                <a:solidFill>
                  <a:srgbClr val="2D2DB9"/>
                </a:solidFill>
              </a:rPr>
              <a:t> diode ?</a:t>
            </a:r>
            <a:endParaRPr lang="nl-NL" sz="2000" dirty="0" smtClean="0">
              <a:solidFill>
                <a:srgbClr val="2D2DB9"/>
              </a:solidFill>
            </a:endParaRPr>
          </a:p>
        </p:txBody>
      </p:sp>
      <p:sp>
        <p:nvSpPr>
          <p:cNvPr id="10" name="Rectangle 9"/>
          <p:cNvSpPr/>
          <p:nvPr/>
        </p:nvSpPr>
        <p:spPr>
          <a:xfrm>
            <a:off x="1219200" y="6172200"/>
            <a:ext cx="6300831" cy="400110"/>
          </a:xfrm>
          <a:prstGeom prst="rect">
            <a:avLst/>
          </a:prstGeom>
        </p:spPr>
        <p:txBody>
          <a:bodyPr wrap="none">
            <a:spAutoFit/>
          </a:bodyPr>
          <a:lstStyle/>
          <a:p>
            <a:r>
              <a:rPr lang="nl-NL" sz="2000" dirty="0" smtClean="0">
                <a:solidFill>
                  <a:srgbClr val="7030A0"/>
                </a:solidFill>
              </a:rPr>
              <a:t>recombinatie van gaten en e</a:t>
            </a:r>
            <a:r>
              <a:rPr lang="nl-NL" sz="2000" baseline="30000" dirty="0" smtClean="0">
                <a:solidFill>
                  <a:srgbClr val="7030A0"/>
                </a:solidFill>
              </a:rPr>
              <a:t>-</a:t>
            </a:r>
            <a:r>
              <a:rPr lang="nl-NL" sz="2000" dirty="0" smtClean="0">
                <a:solidFill>
                  <a:srgbClr val="7030A0"/>
                </a:solidFill>
              </a:rPr>
              <a:t>:  dit creëert ruimtelading</a:t>
            </a:r>
            <a:endParaRPr lang="en-GB" sz="2000" baseline="30000" dirty="0">
              <a:solidFill>
                <a:srgbClr val="7030A0"/>
              </a:solidFill>
            </a:endParaRPr>
          </a:p>
        </p:txBody>
      </p:sp>
      <p:grpSp>
        <p:nvGrpSpPr>
          <p:cNvPr id="31" name="Group 30"/>
          <p:cNvGrpSpPr/>
          <p:nvPr/>
        </p:nvGrpSpPr>
        <p:grpSpPr>
          <a:xfrm>
            <a:off x="1353124" y="5249832"/>
            <a:ext cx="4235119" cy="627440"/>
            <a:chOff x="1353124" y="5177824"/>
            <a:chExt cx="4235119" cy="627440"/>
          </a:xfrm>
        </p:grpSpPr>
        <p:sp>
          <p:nvSpPr>
            <p:cNvPr id="6" name="Rectangle 5"/>
            <p:cNvSpPr/>
            <p:nvPr/>
          </p:nvSpPr>
          <p:spPr>
            <a:xfrm>
              <a:off x="1353124" y="5177824"/>
              <a:ext cx="338555" cy="369332"/>
            </a:xfrm>
            <a:prstGeom prst="rect">
              <a:avLst/>
            </a:prstGeom>
          </p:spPr>
          <p:txBody>
            <a:bodyPr wrap="none">
              <a:spAutoFit/>
            </a:bodyPr>
            <a:lstStyle/>
            <a:p>
              <a:r>
                <a:rPr lang="nl-NL" sz="1800" b="1" i="1" dirty="0" smtClean="0">
                  <a:latin typeface="Times New Roman" panose="02020603050405020304" pitchFamily="18" charset="0"/>
                  <a:cs typeface="Times New Roman" panose="02020603050405020304" pitchFamily="18" charset="0"/>
                </a:rPr>
                <a:t>E</a:t>
              </a:r>
              <a:endParaRPr lang="nl-NL" sz="1800" b="1" i="1" dirty="0">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1691680" y="5279028"/>
              <a:ext cx="2822263" cy="505667"/>
              <a:chOff x="2376463" y="5279028"/>
              <a:chExt cx="1691481" cy="505667"/>
            </a:xfrm>
          </p:grpSpPr>
          <p:cxnSp>
            <p:nvCxnSpPr>
              <p:cNvPr id="3" name="Straight Arrow Connector 2"/>
              <p:cNvCxnSpPr/>
              <p:nvPr/>
            </p:nvCxnSpPr>
            <p:spPr bwMode="auto">
              <a:xfrm flipV="1">
                <a:off x="2376463" y="5279028"/>
                <a:ext cx="0" cy="5031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p:cNvCxnSpPr/>
              <p:nvPr/>
            </p:nvCxnSpPr>
            <p:spPr bwMode="auto">
              <a:xfrm>
                <a:off x="2376463" y="5549141"/>
                <a:ext cx="169148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3019400" y="5553249"/>
                <a:ext cx="380568" cy="2314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3399968" y="5547156"/>
                <a:ext cx="377591" cy="235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 name="Rectangle 27"/>
            <p:cNvSpPr/>
            <p:nvPr/>
          </p:nvSpPr>
          <p:spPr>
            <a:xfrm>
              <a:off x="4788024" y="5435932"/>
              <a:ext cx="800219" cy="369332"/>
            </a:xfrm>
            <a:prstGeom prst="rect">
              <a:avLst/>
            </a:prstGeom>
          </p:spPr>
          <p:txBody>
            <a:bodyPr wrap="none">
              <a:spAutoFit/>
            </a:bodyPr>
            <a:lstStyle/>
            <a:p>
              <a:r>
                <a:rPr lang="nl-NL" sz="1800" b="1" i="1" dirty="0" smtClean="0">
                  <a:latin typeface="Times New Roman" panose="02020603050405020304" pitchFamily="18" charset="0"/>
                  <a:cs typeface="Times New Roman" panose="02020603050405020304" pitchFamily="18" charset="0"/>
                </a:rPr>
                <a:t>-|</a:t>
              </a:r>
              <a:r>
                <a:rPr lang="nl-NL" sz="1800" b="1" i="1" dirty="0" err="1" smtClean="0">
                  <a:latin typeface="Times New Roman" panose="02020603050405020304" pitchFamily="18" charset="0"/>
                  <a:cs typeface="Times New Roman" panose="02020603050405020304" pitchFamily="18" charset="0"/>
                </a:rPr>
                <a:t>E</a:t>
              </a:r>
              <a:r>
                <a:rPr lang="nl-NL" sz="1800" b="1" baseline="-25000" dirty="0" err="1" smtClean="0">
                  <a:latin typeface="Times New Roman" panose="02020603050405020304" pitchFamily="18" charset="0"/>
                  <a:cs typeface="Times New Roman" panose="02020603050405020304" pitchFamily="18" charset="0"/>
                </a:rPr>
                <a:t>max</a:t>
              </a:r>
              <a:r>
                <a:rPr lang="nl-NL" sz="1800" b="1" i="1" dirty="0">
                  <a:latin typeface="Times New Roman" panose="02020603050405020304" pitchFamily="18" charset="0"/>
                  <a:cs typeface="Times New Roman" panose="02020603050405020304" pitchFamily="18" charset="0"/>
                </a:rPr>
                <a:t>|</a:t>
              </a:r>
              <a:endParaRPr lang="nl-NL" sz="1800" b="1" baseline="-25000" dirty="0">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flipH="1">
              <a:off x="3588764" y="5631543"/>
              <a:ext cx="1186436" cy="160833"/>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0652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2895600" y="1484784"/>
            <a:ext cx="3505200" cy="7666594"/>
          </a:xfrm>
          <a:prstGeom prst="rect">
            <a:avLst/>
          </a:prstGeom>
        </p:spPr>
      </p:pic>
      <p:sp>
        <p:nvSpPr>
          <p:cNvPr id="12" name="Rectangle 11"/>
          <p:cNvSpPr/>
          <p:nvPr/>
        </p:nvSpPr>
        <p:spPr>
          <a:xfrm>
            <a:off x="1905000" y="685800"/>
            <a:ext cx="5181600" cy="707886"/>
          </a:xfrm>
          <a:prstGeom prst="rect">
            <a:avLst/>
          </a:prstGeom>
          <a:solidFill>
            <a:srgbClr val="FFFFFF"/>
          </a:solidFill>
        </p:spPr>
        <p:txBody>
          <a:bodyPr wrap="square">
            <a:spAutoFit/>
          </a:bodyPr>
          <a:lstStyle/>
          <a:p>
            <a:r>
              <a:rPr lang="x-none" sz="2000" dirty="0" smtClean="0">
                <a:solidFill>
                  <a:srgbClr val="7030A0"/>
                </a:solidFill>
              </a:rPr>
              <a:t>er</a:t>
            </a:r>
            <a:r>
              <a:rPr lang="en-US" sz="2000" dirty="0" smtClean="0">
                <a:solidFill>
                  <a:srgbClr val="7030A0"/>
                </a:solidFill>
              </a:rPr>
              <a:t> </a:t>
            </a:r>
            <a:r>
              <a:rPr lang="en-US" sz="2000" dirty="0" err="1" smtClean="0">
                <a:solidFill>
                  <a:srgbClr val="7030A0"/>
                </a:solidFill>
              </a:rPr>
              <a:t>stelt</a:t>
            </a:r>
            <a:r>
              <a:rPr lang="en-US" sz="2000" dirty="0" smtClean="0">
                <a:solidFill>
                  <a:srgbClr val="7030A0"/>
                </a:solidFill>
              </a:rPr>
              <a:t> </a:t>
            </a:r>
            <a:r>
              <a:rPr lang="en-US" sz="2000" dirty="0" err="1" smtClean="0">
                <a:solidFill>
                  <a:srgbClr val="7030A0"/>
                </a:solidFill>
              </a:rPr>
              <a:t>zich</a:t>
            </a:r>
            <a:r>
              <a:rPr lang="en-US" sz="2000" dirty="0" smtClean="0">
                <a:solidFill>
                  <a:srgbClr val="7030A0"/>
                </a:solidFill>
              </a:rPr>
              <a:t> </a:t>
            </a:r>
            <a:r>
              <a:rPr lang="nl-NL" sz="2000" dirty="0" smtClean="0">
                <a:solidFill>
                  <a:srgbClr val="7030A0"/>
                </a:solidFill>
              </a:rPr>
              <a:t>een evenwicht in tussen </a:t>
            </a:r>
          </a:p>
          <a:p>
            <a:r>
              <a:rPr lang="nl-NL" sz="2000" dirty="0" smtClean="0">
                <a:solidFill>
                  <a:srgbClr val="7030A0"/>
                </a:solidFill>
              </a:rPr>
              <a:t>drift- en diffusiestromen</a:t>
            </a:r>
            <a:endParaRPr lang="en-GB" sz="2000" baseline="30000" dirty="0">
              <a:solidFill>
                <a:srgbClr val="7030A0"/>
              </a:solidFill>
            </a:endParaRPr>
          </a:p>
        </p:txBody>
      </p:sp>
      <p:sp>
        <p:nvSpPr>
          <p:cNvPr id="19" name="Rectangle 18"/>
          <p:cNvSpPr/>
          <p:nvPr/>
        </p:nvSpPr>
        <p:spPr bwMode="auto">
          <a:xfrm>
            <a:off x="2871772" y="2912384"/>
            <a:ext cx="3644444" cy="409238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nvGrpSpPr>
          <p:cNvPr id="2" name="Group 12"/>
          <p:cNvGrpSpPr/>
          <p:nvPr/>
        </p:nvGrpSpPr>
        <p:grpSpPr>
          <a:xfrm>
            <a:off x="2915816" y="3156992"/>
            <a:ext cx="3476306" cy="3847782"/>
            <a:chOff x="5754769" y="856569"/>
            <a:chExt cx="2771598" cy="3029631"/>
          </a:xfrm>
        </p:grpSpPr>
        <p:pic>
          <p:nvPicPr>
            <p:cNvPr id="14" name="Picture 13"/>
            <p:cNvPicPr/>
            <p:nvPr/>
          </p:nvPicPr>
          <p:blipFill rotWithShape="1">
            <a:blip r:embed="rId3">
              <a:extLst>
                <a:ext uri="{28A0092B-C50C-407E-A947-70E740481C1C}">
                  <a14:useLocalDpi xmlns:a14="http://schemas.microsoft.com/office/drawing/2010/main" val="0"/>
                </a:ext>
              </a:extLst>
            </a:blip>
            <a:srcRect t="21117" b="35217"/>
            <a:stretch/>
          </p:blipFill>
          <p:spPr>
            <a:xfrm>
              <a:off x="5754769" y="856569"/>
              <a:ext cx="2771598" cy="3029631"/>
            </a:xfrm>
            <a:prstGeom prst="rect">
              <a:avLst/>
            </a:prstGeom>
          </p:spPr>
        </p:pic>
        <p:sp>
          <p:nvSpPr>
            <p:cNvPr id="18" name="Rectangle 17"/>
            <p:cNvSpPr/>
            <p:nvPr/>
          </p:nvSpPr>
          <p:spPr bwMode="auto">
            <a:xfrm>
              <a:off x="5754769" y="3501008"/>
              <a:ext cx="329402" cy="38519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spTree>
    <p:extLst>
      <p:ext uri="{BB962C8B-B14F-4D97-AF65-F5344CB8AC3E}">
        <p14:creationId xmlns:p14="http://schemas.microsoft.com/office/powerpoint/2010/main" val="1582379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539552"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smtClean="0">
                <a:solidFill>
                  <a:srgbClr val="000000"/>
                </a:solidFill>
              </a:rPr>
              <a:t>Combinatie van dotering van halfgeleider met e</a:t>
            </a:r>
            <a:r>
              <a:rPr lang="nl-NL" sz="2000" baseline="30000" dirty="0" smtClean="0">
                <a:solidFill>
                  <a:srgbClr val="000000"/>
                </a:solidFill>
              </a:rPr>
              <a:t>-</a:t>
            </a:r>
            <a:r>
              <a:rPr lang="nl-NL" sz="2000" dirty="0" smtClean="0">
                <a:solidFill>
                  <a:srgbClr val="000000"/>
                </a:solidFill>
              </a:rPr>
              <a:t>-acceptor (p-type) 			         </a:t>
            </a:r>
            <a:r>
              <a:rPr lang="nl-NL" sz="800" dirty="0" smtClean="0">
                <a:solidFill>
                  <a:srgbClr val="000000"/>
                </a:solidFill>
              </a:rPr>
              <a:t> </a:t>
            </a:r>
            <a:r>
              <a:rPr lang="nl-NL" sz="2000" dirty="0" smtClean="0">
                <a:solidFill>
                  <a:srgbClr val="000000"/>
                </a:solidFill>
              </a:rPr>
              <a:t>en halfgeleider met e</a:t>
            </a:r>
            <a:r>
              <a:rPr lang="nl-NL" sz="2000" baseline="30000" dirty="0" smtClean="0">
                <a:solidFill>
                  <a:srgbClr val="000000"/>
                </a:solidFill>
              </a:rPr>
              <a:t>-</a:t>
            </a:r>
            <a:r>
              <a:rPr lang="nl-NL" sz="2000" dirty="0" smtClean="0">
                <a:solidFill>
                  <a:srgbClr val="000000"/>
                </a:solidFill>
              </a:rPr>
              <a:t>-donor      (n-type)   </a:t>
            </a:r>
          </a:p>
          <a:p>
            <a:pPr marL="838200" lvl="1" indent="-381000" algn="l">
              <a:spcBef>
                <a:spcPct val="20000"/>
              </a:spcBef>
              <a:buFontTx/>
              <a:buChar char="•"/>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p-n</a:t>
            </a:r>
            <a:r>
              <a:rPr lang="en-GB" dirty="0" smtClean="0">
                <a:solidFill>
                  <a:srgbClr val="000000"/>
                </a:solidFill>
              </a:rPr>
              <a:t> </a:t>
            </a:r>
            <a:r>
              <a:rPr lang="en-GB" dirty="0" err="1" smtClean="0">
                <a:solidFill>
                  <a:srgbClr val="000000"/>
                </a:solidFill>
              </a:rPr>
              <a:t>overgang</a:t>
            </a:r>
            <a:r>
              <a:rPr lang="en-GB" dirty="0" smtClean="0">
                <a:solidFill>
                  <a:srgbClr val="000000"/>
                </a:solidFill>
              </a:rPr>
              <a:t> (</a:t>
            </a:r>
            <a:r>
              <a:rPr lang="en-GB" i="1" dirty="0" smtClean="0">
                <a:solidFill>
                  <a:srgbClr val="000000"/>
                </a:solidFill>
              </a:rPr>
              <a:t>junction</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pic>
        <p:nvPicPr>
          <p:cNvPr id="8" name="Picture 7"/>
          <p:cNvPicPr>
            <a:picLocks noChangeAspect="1"/>
          </p:cNvPicPr>
          <p:nvPr/>
        </p:nvPicPr>
        <p:blipFill>
          <a:blip r:embed="rId3"/>
          <a:stretch>
            <a:fillRect/>
          </a:stretch>
        </p:blipFill>
        <p:spPr>
          <a:xfrm>
            <a:off x="2667000" y="2209800"/>
            <a:ext cx="3498603" cy="2155139"/>
          </a:xfrm>
          <a:prstGeom prst="rect">
            <a:avLst/>
          </a:prstGeom>
        </p:spPr>
      </p:pic>
      <p:sp>
        <p:nvSpPr>
          <p:cNvPr id="11" name="Rectangle 10"/>
          <p:cNvSpPr/>
          <p:nvPr/>
        </p:nvSpPr>
        <p:spPr>
          <a:xfrm>
            <a:off x="2997819" y="4953000"/>
            <a:ext cx="3021981" cy="400110"/>
          </a:xfrm>
          <a:prstGeom prst="rect">
            <a:avLst/>
          </a:prstGeom>
        </p:spPr>
        <p:txBody>
          <a:bodyPr wrap="none">
            <a:spAutoFit/>
          </a:bodyPr>
          <a:lstStyle/>
          <a:p>
            <a:r>
              <a:rPr lang="nl-NL" sz="2000" dirty="0" smtClean="0">
                <a:solidFill>
                  <a:srgbClr val="7030A0"/>
                </a:solidFill>
              </a:rPr>
              <a:t>recombinatie gaten en </a:t>
            </a:r>
            <a:r>
              <a:rPr lang="nl-NL" sz="2000" dirty="0" err="1" smtClean="0">
                <a:solidFill>
                  <a:srgbClr val="7030A0"/>
                </a:solidFill>
              </a:rPr>
              <a:t>e</a:t>
            </a:r>
            <a:r>
              <a:rPr lang="nl-NL" sz="2000" baseline="30000" dirty="0" smtClean="0">
                <a:solidFill>
                  <a:srgbClr val="7030A0"/>
                </a:solidFill>
              </a:rPr>
              <a:t>-</a:t>
            </a:r>
            <a:endParaRPr lang="en-GB" sz="2000" baseline="30000" dirty="0">
              <a:solidFill>
                <a:srgbClr val="7030A0"/>
              </a:solidFill>
            </a:endParaRPr>
          </a:p>
        </p:txBody>
      </p:sp>
      <p:sp>
        <p:nvSpPr>
          <p:cNvPr id="13" name="Rectangle 12"/>
          <p:cNvSpPr/>
          <p:nvPr/>
        </p:nvSpPr>
        <p:spPr>
          <a:xfrm>
            <a:off x="1773558" y="6019800"/>
            <a:ext cx="5570884" cy="400110"/>
          </a:xfrm>
          <a:prstGeom prst="rect">
            <a:avLst/>
          </a:prstGeom>
        </p:spPr>
        <p:txBody>
          <a:bodyPr wrap="none">
            <a:spAutoFit/>
          </a:bodyPr>
          <a:lstStyle/>
          <a:p>
            <a:r>
              <a:rPr lang="nl-NL" sz="2000" dirty="0" smtClean="0">
                <a:solidFill>
                  <a:srgbClr val="7030A0"/>
                </a:solidFill>
              </a:rPr>
              <a:t>Wat gebeurt er als er spanning op wordt gezet?</a:t>
            </a:r>
            <a:endParaRPr lang="en-GB" sz="2000" baseline="30000" dirty="0">
              <a:solidFill>
                <a:srgbClr val="7030A0"/>
              </a:solidFill>
            </a:endParaRPr>
          </a:p>
        </p:txBody>
      </p:sp>
    </p:spTree>
    <p:extLst>
      <p:ext uri="{BB962C8B-B14F-4D97-AF65-F5344CB8AC3E}">
        <p14:creationId xmlns:p14="http://schemas.microsoft.com/office/powerpoint/2010/main" val="421356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Grp="1" noChangeArrowheads="1"/>
          </p:cNvSpPr>
          <p:nvPr>
            <p:ph type="title"/>
          </p:nvPr>
        </p:nvSpPr>
        <p:spPr>
          <a:xfrm>
            <a:off x="685800" y="-76200"/>
            <a:ext cx="7772400" cy="1143000"/>
          </a:xfrm>
        </p:spPr>
        <p:txBody>
          <a:bodyPr/>
          <a:lstStyle/>
          <a:p>
            <a:r>
              <a:rPr lang="en-US" sz="2400" dirty="0"/>
              <a:t>40.9 Semiconductor Diodes</a:t>
            </a:r>
          </a:p>
        </p:txBody>
      </p:sp>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sp>
        <p:nvSpPr>
          <p:cNvPr id="8" name="Rectangle 7"/>
          <p:cNvSpPr/>
          <p:nvPr/>
        </p:nvSpPr>
        <p:spPr>
          <a:xfrm>
            <a:off x="9073008" y="3613666"/>
            <a:ext cx="4572000" cy="1200329"/>
          </a:xfrm>
          <a:prstGeom prst="rect">
            <a:avLst/>
          </a:prstGeom>
        </p:spPr>
        <p:txBody>
          <a:bodyPr>
            <a:spAutoFit/>
          </a:bodyPr>
          <a:lstStyle/>
          <a:p>
            <a:r>
              <a:rPr lang="en-GB" dirty="0">
                <a:hlinkClick r:id="rId3"/>
              </a:rPr>
              <a:t>http://</a:t>
            </a:r>
            <a:r>
              <a:rPr lang="en-GB" dirty="0" smtClean="0">
                <a:hlinkClick r:id="rId3"/>
              </a:rPr>
              <a:t>www.pveducation.org/pvcdrom/pn-junction/diode-equation</a:t>
            </a:r>
            <a:endParaRPr lang="en-GB" dirty="0" smtClean="0"/>
          </a:p>
          <a:p>
            <a:endParaRPr lang="en-GB" dirty="0"/>
          </a:p>
        </p:txBody>
      </p:sp>
      <p:sp>
        <p:nvSpPr>
          <p:cNvPr id="9" name="Rectangle 4"/>
          <p:cNvSpPr>
            <a:spLocks noChangeArrowheads="1"/>
          </p:cNvSpPr>
          <p:nvPr/>
        </p:nvSpPr>
        <p:spPr bwMode="auto">
          <a:xfrm>
            <a:off x="852736"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2000" dirty="0" err="1" smtClean="0">
                <a:solidFill>
                  <a:schemeClr val="tx2"/>
                </a:solidFill>
              </a:rPr>
              <a:t>pn-overgang</a:t>
            </a:r>
            <a:r>
              <a:rPr lang="x-none" sz="2000" dirty="0" smtClean="0">
                <a:solidFill>
                  <a:schemeClr val="tx2"/>
                </a:solidFill>
              </a:rPr>
              <a:t> in doorlaatrichting</a:t>
            </a:r>
            <a:endParaRPr lang="en-GB" sz="2000" dirty="0">
              <a:solidFill>
                <a:schemeClr val="tx2"/>
              </a:solidFill>
            </a:endParaRPr>
          </a:p>
        </p:txBody>
      </p:sp>
      <p:sp>
        <p:nvSpPr>
          <p:cNvPr id="10" name="Rectangle 9"/>
          <p:cNvSpPr/>
          <p:nvPr/>
        </p:nvSpPr>
        <p:spPr>
          <a:xfrm>
            <a:off x="838200" y="6341258"/>
            <a:ext cx="6629400" cy="400110"/>
          </a:xfrm>
          <a:prstGeom prst="rect">
            <a:avLst/>
          </a:prstGeom>
          <a:solidFill>
            <a:schemeClr val="bg1"/>
          </a:solidFill>
        </p:spPr>
        <p:txBody>
          <a:bodyPr wrap="square">
            <a:spAutoFit/>
          </a:bodyPr>
          <a:lstStyle/>
          <a:p>
            <a:pPr algn="l"/>
            <a:r>
              <a:rPr lang="en-US" sz="2000" dirty="0" smtClean="0">
                <a:solidFill>
                  <a:srgbClr val="7030A0"/>
                </a:solidFill>
              </a:rPr>
              <a:t>In </a:t>
            </a:r>
            <a:r>
              <a:rPr lang="en-US" sz="2000" dirty="0" err="1" smtClean="0">
                <a:solidFill>
                  <a:srgbClr val="7030A0"/>
                </a:solidFill>
              </a:rPr>
              <a:t>een</a:t>
            </a:r>
            <a:r>
              <a:rPr lang="en-US" sz="2000" dirty="0" smtClean="0">
                <a:solidFill>
                  <a:srgbClr val="7030A0"/>
                </a:solidFill>
              </a:rPr>
              <a:t> LED </a:t>
            </a:r>
            <a:r>
              <a:rPr lang="en-US" sz="2000" dirty="0" err="1" smtClean="0">
                <a:solidFill>
                  <a:srgbClr val="7030A0"/>
                </a:solidFill>
              </a:rPr>
              <a:t>ontstaat</a:t>
            </a:r>
            <a:r>
              <a:rPr lang="en-US" sz="2000" dirty="0" smtClean="0">
                <a:solidFill>
                  <a:srgbClr val="7030A0"/>
                </a:solidFill>
              </a:rPr>
              <a:t> </a:t>
            </a:r>
            <a:r>
              <a:rPr lang="en-US" sz="2000" dirty="0" err="1" smtClean="0">
                <a:solidFill>
                  <a:srgbClr val="7030A0"/>
                </a:solidFill>
              </a:rPr>
              <a:t>licht</a:t>
            </a:r>
            <a:r>
              <a:rPr lang="en-US" sz="2000" dirty="0" smtClean="0">
                <a:solidFill>
                  <a:srgbClr val="7030A0"/>
                </a:solidFill>
              </a:rPr>
              <a:t> via </a:t>
            </a:r>
            <a:r>
              <a:rPr lang="en-US" sz="2000" dirty="0" err="1" smtClean="0">
                <a:solidFill>
                  <a:srgbClr val="7030A0"/>
                </a:solidFill>
              </a:rPr>
              <a:t>recombinatie</a:t>
            </a:r>
            <a:r>
              <a:rPr lang="en-US" sz="2000" dirty="0" smtClean="0">
                <a:solidFill>
                  <a:srgbClr val="7030A0"/>
                </a:solidFill>
              </a:rPr>
              <a:t> e</a:t>
            </a:r>
            <a:r>
              <a:rPr lang="en-US" sz="2000" baseline="30000" dirty="0" smtClean="0">
                <a:solidFill>
                  <a:srgbClr val="7030A0"/>
                </a:solidFill>
              </a:rPr>
              <a:t>-</a:t>
            </a:r>
            <a:r>
              <a:rPr lang="en-US" sz="2000" dirty="0" smtClean="0">
                <a:solidFill>
                  <a:srgbClr val="7030A0"/>
                </a:solidFill>
              </a:rPr>
              <a:t> en gat</a:t>
            </a:r>
            <a:endParaRPr lang="nl-NL" sz="2000" dirty="0" smtClean="0">
              <a:solidFill>
                <a:srgbClr val="7030A0"/>
              </a:solidFill>
            </a:endParaRPr>
          </a:p>
        </p:txBody>
      </p:sp>
      <p:pic>
        <p:nvPicPr>
          <p:cNvPr id="11" name="Picture 8" descr="Figure_40_37a"/>
          <p:cNvPicPr>
            <a:picLocks noChangeAspect="1" noChangeArrowheads="1"/>
          </p:cNvPicPr>
          <p:nvPr/>
        </p:nvPicPr>
        <p:blipFill rotWithShape="1">
          <a:blip r:embed="rId4">
            <a:extLst>
              <a:ext uri="{28A0092B-C50C-407E-A947-70E740481C1C}">
                <a14:useLocalDpi xmlns:a14="http://schemas.microsoft.com/office/drawing/2010/main" val="0"/>
              </a:ext>
            </a:extLst>
          </a:blip>
          <a:srcRect b="15080"/>
          <a:stretch/>
        </p:blipFill>
        <p:spPr bwMode="auto">
          <a:xfrm>
            <a:off x="1763688" y="2348880"/>
            <a:ext cx="5259288" cy="289664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098360" y="5313402"/>
            <a:ext cx="3506088" cy="707886"/>
          </a:xfrm>
          <a:prstGeom prst="rect">
            <a:avLst/>
          </a:prstGeom>
        </p:spPr>
        <p:txBody>
          <a:bodyPr wrap="none">
            <a:spAutoFit/>
          </a:bodyPr>
          <a:lstStyle/>
          <a:p>
            <a:pPr algn="l"/>
            <a:r>
              <a:rPr lang="nl-NL" sz="2000" dirty="0" err="1" smtClean="0">
                <a:solidFill>
                  <a:schemeClr val="accent6"/>
                </a:solidFill>
              </a:rPr>
              <a:t>depletielaag</a:t>
            </a:r>
            <a:r>
              <a:rPr lang="nl-NL" sz="2000" dirty="0" smtClean="0">
                <a:solidFill>
                  <a:schemeClr val="accent6"/>
                </a:solidFill>
              </a:rPr>
              <a:t> wordt kleiner </a:t>
            </a:r>
          </a:p>
          <a:p>
            <a:pPr algn="l"/>
            <a:r>
              <a:rPr lang="nl-NL" sz="2000" dirty="0" smtClean="0">
                <a:solidFill>
                  <a:schemeClr val="accent6"/>
                </a:solidFill>
              </a:rPr>
              <a:t>als V groot genoeg: geleiding</a:t>
            </a:r>
            <a:endParaRPr lang="en-GB" sz="2000" dirty="0">
              <a:solidFill>
                <a:schemeClr val="accent6"/>
              </a:solidFill>
            </a:endParaRPr>
          </a:p>
        </p:txBody>
      </p:sp>
    </p:spTree>
    <p:extLst>
      <p:ext uri="{BB962C8B-B14F-4D97-AF65-F5344CB8AC3E}">
        <p14:creationId xmlns:p14="http://schemas.microsoft.com/office/powerpoint/2010/main" val="12191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Grp="1" noChangeArrowheads="1"/>
          </p:cNvSpPr>
          <p:nvPr>
            <p:ph type="title"/>
          </p:nvPr>
        </p:nvSpPr>
        <p:spPr>
          <a:xfrm>
            <a:off x="685800" y="-76200"/>
            <a:ext cx="7772400" cy="1143000"/>
          </a:xfrm>
        </p:spPr>
        <p:txBody>
          <a:bodyPr/>
          <a:lstStyle/>
          <a:p>
            <a:r>
              <a:rPr lang="en-US" sz="2400" dirty="0"/>
              <a:t>40.9 Semiconductor Diodes</a:t>
            </a:r>
          </a:p>
        </p:txBody>
      </p:sp>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sp>
        <p:nvSpPr>
          <p:cNvPr id="8" name="Rectangle 7"/>
          <p:cNvSpPr/>
          <p:nvPr/>
        </p:nvSpPr>
        <p:spPr>
          <a:xfrm>
            <a:off x="9145016" y="3613666"/>
            <a:ext cx="4572000" cy="1200329"/>
          </a:xfrm>
          <a:prstGeom prst="rect">
            <a:avLst/>
          </a:prstGeom>
        </p:spPr>
        <p:txBody>
          <a:bodyPr>
            <a:spAutoFit/>
          </a:bodyPr>
          <a:lstStyle/>
          <a:p>
            <a:r>
              <a:rPr lang="en-GB" dirty="0">
                <a:hlinkClick r:id="rId3"/>
              </a:rPr>
              <a:t>http://</a:t>
            </a:r>
            <a:r>
              <a:rPr lang="en-GB" dirty="0" smtClean="0">
                <a:hlinkClick r:id="rId3"/>
              </a:rPr>
              <a:t>www.pveducation.org/pvcdrom/pn-junction/diode-equation</a:t>
            </a:r>
            <a:endParaRPr lang="en-GB" dirty="0" smtClean="0"/>
          </a:p>
          <a:p>
            <a:endParaRPr lang="en-GB" dirty="0"/>
          </a:p>
        </p:txBody>
      </p:sp>
      <p:sp>
        <p:nvSpPr>
          <p:cNvPr id="9" name="Rectangle 4"/>
          <p:cNvSpPr>
            <a:spLocks noChangeArrowheads="1"/>
          </p:cNvSpPr>
          <p:nvPr/>
        </p:nvSpPr>
        <p:spPr bwMode="auto">
          <a:xfrm>
            <a:off x="381000" y="914400"/>
            <a:ext cx="8062664"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pPr>
            <a:r>
              <a:rPr lang="nl-NL" sz="2000" dirty="0" err="1" smtClean="0">
                <a:solidFill>
                  <a:srgbClr val="000000"/>
                </a:solidFill>
              </a:rPr>
              <a:t>pn-overgang</a:t>
            </a:r>
            <a:r>
              <a:rPr lang="nl-NL" sz="2000" dirty="0" smtClean="0">
                <a:solidFill>
                  <a:srgbClr val="000000"/>
                </a:solidFill>
              </a:rPr>
              <a:t> in sperstand</a:t>
            </a:r>
          </a:p>
          <a:p>
            <a:pPr marL="838200" lvl="1" indent="-381000" algn="l">
              <a:spcBef>
                <a:spcPct val="20000"/>
              </a:spcBef>
              <a:buFontTx/>
              <a:buChar char="•"/>
            </a:pPr>
            <a:endParaRPr lang="nl-NL" sz="2000" dirty="0" smtClean="0">
              <a:solidFill>
                <a:srgbClr val="000000"/>
              </a:solidFill>
            </a:endParaRPr>
          </a:p>
          <a:p>
            <a:pPr lvl="1" algn="l">
              <a:spcBef>
                <a:spcPct val="20000"/>
              </a:spcBef>
            </a:pPr>
            <a:r>
              <a:rPr lang="nl-NL" sz="2000" dirty="0" smtClean="0">
                <a:solidFill>
                  <a:srgbClr val="000000"/>
                </a:solidFill>
              </a:rPr>
              <a:t> </a:t>
            </a:r>
          </a:p>
          <a:p>
            <a:pPr lvl="1" algn="l">
              <a:spcBef>
                <a:spcPct val="20000"/>
              </a:spcBef>
            </a:pPr>
            <a:endParaRPr lang="nl-NL" sz="3600" dirty="0" smtClean="0">
              <a:solidFill>
                <a:srgbClr val="000000"/>
              </a:solidFill>
            </a:endParaRPr>
          </a:p>
        </p:txBody>
      </p:sp>
      <p:pic>
        <p:nvPicPr>
          <p:cNvPr id="12" name="Picture 9" descr="Figure_40_37b"/>
          <p:cNvPicPr>
            <a:picLocks noChangeAspect="1" noChangeArrowheads="1"/>
          </p:cNvPicPr>
          <p:nvPr/>
        </p:nvPicPr>
        <p:blipFill rotWithShape="1">
          <a:blip r:embed="rId4">
            <a:extLst>
              <a:ext uri="{28A0092B-C50C-407E-A947-70E740481C1C}">
                <a14:useLocalDpi xmlns:a14="http://schemas.microsoft.com/office/drawing/2010/main" val="0"/>
              </a:ext>
            </a:extLst>
          </a:blip>
          <a:srcRect b="14963"/>
          <a:stretch/>
        </p:blipFill>
        <p:spPr bwMode="auto">
          <a:xfrm>
            <a:off x="1730322" y="2360061"/>
            <a:ext cx="4392488" cy="29411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
          <p:cNvSpPr/>
          <p:nvPr/>
        </p:nvSpPr>
        <p:spPr>
          <a:xfrm>
            <a:off x="4060708" y="5445224"/>
            <a:ext cx="4831772" cy="1323439"/>
          </a:xfrm>
          <a:prstGeom prst="rect">
            <a:avLst/>
          </a:prstGeom>
        </p:spPr>
        <p:txBody>
          <a:bodyPr wrap="none">
            <a:spAutoFit/>
          </a:bodyPr>
          <a:lstStyle/>
          <a:p>
            <a:r>
              <a:rPr lang="nl-NL" sz="2000" dirty="0" smtClean="0">
                <a:solidFill>
                  <a:srgbClr val="7030A0"/>
                </a:solidFill>
              </a:rPr>
              <a:t>na </a:t>
            </a:r>
            <a:r>
              <a:rPr lang="nl-NL" sz="2000" dirty="0">
                <a:solidFill>
                  <a:srgbClr val="7030A0"/>
                </a:solidFill>
              </a:rPr>
              <a:t>thermisch aanslaan e</a:t>
            </a:r>
            <a:r>
              <a:rPr lang="nl-NL" sz="2000" baseline="30000" dirty="0">
                <a:solidFill>
                  <a:srgbClr val="7030A0"/>
                </a:solidFill>
              </a:rPr>
              <a:t>-</a:t>
            </a:r>
            <a:r>
              <a:rPr lang="nl-NL" sz="2000" dirty="0">
                <a:solidFill>
                  <a:srgbClr val="7030A0"/>
                </a:solidFill>
              </a:rPr>
              <a:t> </a:t>
            </a:r>
            <a:r>
              <a:rPr lang="nl-NL" sz="2000" dirty="0" smtClean="0">
                <a:solidFill>
                  <a:srgbClr val="7030A0"/>
                </a:solidFill>
              </a:rPr>
              <a:t>in </a:t>
            </a:r>
            <a:r>
              <a:rPr lang="nl-NL" sz="2000" dirty="0" err="1" smtClean="0">
                <a:solidFill>
                  <a:srgbClr val="7030A0"/>
                </a:solidFill>
              </a:rPr>
              <a:t>depletielaag</a:t>
            </a:r>
            <a:r>
              <a:rPr lang="nl-NL" sz="2000" dirty="0" smtClean="0">
                <a:solidFill>
                  <a:srgbClr val="7030A0"/>
                </a:solidFill>
              </a:rPr>
              <a:t> </a:t>
            </a:r>
          </a:p>
          <a:p>
            <a:r>
              <a:rPr lang="nl-NL" sz="2000" dirty="0" smtClean="0">
                <a:solidFill>
                  <a:srgbClr val="7030A0"/>
                </a:solidFill>
              </a:rPr>
              <a:t>(creatie e</a:t>
            </a:r>
            <a:r>
              <a:rPr lang="nl-NL" sz="2000" baseline="30000" dirty="0" smtClean="0">
                <a:solidFill>
                  <a:srgbClr val="7030A0"/>
                </a:solidFill>
              </a:rPr>
              <a:t>-</a:t>
            </a:r>
            <a:r>
              <a:rPr lang="nl-NL" sz="2000" dirty="0" smtClean="0">
                <a:solidFill>
                  <a:srgbClr val="7030A0"/>
                </a:solidFill>
              </a:rPr>
              <a:t> -</a:t>
            </a:r>
            <a:r>
              <a:rPr lang="nl-NL" sz="2000" dirty="0" err="1" smtClean="0">
                <a:solidFill>
                  <a:srgbClr val="7030A0"/>
                </a:solidFill>
              </a:rPr>
              <a:t>gatpaar</a:t>
            </a:r>
            <a:r>
              <a:rPr lang="nl-NL" sz="2000" dirty="0" smtClean="0">
                <a:solidFill>
                  <a:srgbClr val="7030A0"/>
                </a:solidFill>
              </a:rPr>
              <a:t>) </a:t>
            </a:r>
          </a:p>
          <a:p>
            <a:r>
              <a:rPr lang="nl-NL" sz="2000" dirty="0" smtClean="0">
                <a:solidFill>
                  <a:srgbClr val="7030A0"/>
                </a:solidFill>
              </a:rPr>
              <a:t>worden gat </a:t>
            </a:r>
            <a:r>
              <a:rPr lang="nl-NL" sz="2000" dirty="0">
                <a:solidFill>
                  <a:srgbClr val="7030A0"/>
                </a:solidFill>
              </a:rPr>
              <a:t>en e</a:t>
            </a:r>
            <a:r>
              <a:rPr lang="nl-NL" sz="2000" baseline="30000" dirty="0">
                <a:solidFill>
                  <a:srgbClr val="7030A0"/>
                </a:solidFill>
              </a:rPr>
              <a:t>-</a:t>
            </a:r>
            <a:r>
              <a:rPr lang="nl-NL" sz="2000" dirty="0" smtClean="0">
                <a:solidFill>
                  <a:srgbClr val="7030A0"/>
                </a:solidFill>
              </a:rPr>
              <a:t> uit elkaar gedreven</a:t>
            </a:r>
          </a:p>
          <a:p>
            <a:r>
              <a:rPr lang="nl-NL" sz="2000" dirty="0" smtClean="0">
                <a:solidFill>
                  <a:srgbClr val="7030A0"/>
                </a:solidFill>
                <a:sym typeface="Wingdings" panose="05000000000000000000" pitchFamily="2" charset="2"/>
              </a:rPr>
              <a:t> lekstroom - donkerstroom</a:t>
            </a:r>
            <a:endParaRPr lang="en-GB" sz="2000" baseline="30000" dirty="0">
              <a:solidFill>
                <a:srgbClr val="7030A0"/>
              </a:solidFill>
            </a:endParaRPr>
          </a:p>
        </p:txBody>
      </p:sp>
    </p:spTree>
    <p:extLst>
      <p:ext uri="{BB962C8B-B14F-4D97-AF65-F5344CB8AC3E}">
        <p14:creationId xmlns:p14="http://schemas.microsoft.com/office/powerpoint/2010/main" val="102455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45016" y="4100879"/>
            <a:ext cx="4572000" cy="1200329"/>
          </a:xfrm>
          <a:prstGeom prst="rect">
            <a:avLst/>
          </a:prstGeom>
        </p:spPr>
        <p:txBody>
          <a:bodyPr>
            <a:spAutoFit/>
          </a:bodyPr>
          <a:lstStyle/>
          <a:p>
            <a:r>
              <a:rPr lang="en-GB" dirty="0">
                <a:hlinkClick r:id="rId3"/>
              </a:rPr>
              <a:t>http://</a:t>
            </a:r>
            <a:r>
              <a:rPr lang="en-GB" dirty="0" smtClean="0">
                <a:hlinkClick r:id="rId3"/>
              </a:rPr>
              <a:t>www.pveducation.org/pvcdrom/pn-junction/diode-equation</a:t>
            </a:r>
            <a:endParaRPr lang="en-GB" dirty="0" smtClean="0"/>
          </a:p>
          <a:p>
            <a:endParaRPr lang="en-GB" dirty="0"/>
          </a:p>
        </p:txBody>
      </p:sp>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6970" y="237976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17" name="Rectangle 16"/>
          <p:cNvSpPr/>
          <p:nvPr/>
        </p:nvSpPr>
        <p:spPr bwMode="auto">
          <a:xfrm>
            <a:off x="2133600" y="2943226"/>
            <a:ext cx="4953000" cy="4143374"/>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 charset="0"/>
            </a:endParaRPr>
          </a:p>
        </p:txBody>
      </p:sp>
      <p:sp>
        <p:nvSpPr>
          <p:cNvPr id="18" name="Rectangle 17"/>
          <p:cNvSpPr/>
          <p:nvPr/>
        </p:nvSpPr>
        <p:spPr>
          <a:xfrm>
            <a:off x="2362200" y="5105400"/>
            <a:ext cx="3810000" cy="707886"/>
          </a:xfrm>
          <a:prstGeom prst="rect">
            <a:avLst/>
          </a:prstGeom>
          <a:solidFill>
            <a:srgbClr val="FFFFFF"/>
          </a:solidFill>
        </p:spPr>
        <p:txBody>
          <a:bodyPr wrap="square">
            <a:spAutoFit/>
          </a:bodyPr>
          <a:lstStyle/>
          <a:p>
            <a:r>
              <a:rPr lang="nl-NL" sz="2000" dirty="0" smtClean="0">
                <a:solidFill>
                  <a:srgbClr val="7030A0"/>
                </a:solidFill>
              </a:rPr>
              <a:t>teken de ladingen </a:t>
            </a:r>
          </a:p>
          <a:p>
            <a:r>
              <a:rPr lang="nl-NL" sz="2000" dirty="0" smtClean="0">
                <a:solidFill>
                  <a:srgbClr val="7030A0"/>
                </a:solidFill>
              </a:rPr>
              <a:t>op de </a:t>
            </a:r>
            <a:r>
              <a:rPr lang="nl-NL" sz="2000" dirty="0" err="1" smtClean="0">
                <a:solidFill>
                  <a:srgbClr val="7030A0"/>
                </a:solidFill>
              </a:rPr>
              <a:t>pn</a:t>
            </a:r>
            <a:r>
              <a:rPr lang="nl-NL" sz="2000" dirty="0">
                <a:solidFill>
                  <a:srgbClr val="7030A0"/>
                </a:solidFill>
              </a:rPr>
              <a:t>-</a:t>
            </a:r>
            <a:r>
              <a:rPr lang="nl-NL" sz="2000" dirty="0" smtClean="0">
                <a:solidFill>
                  <a:srgbClr val="7030A0"/>
                </a:solidFill>
              </a:rPr>
              <a:t>overgang</a:t>
            </a:r>
            <a:endParaRPr lang="en-GB" sz="2000" baseline="30000" dirty="0">
              <a:solidFill>
                <a:srgbClr val="7030A0"/>
              </a:solidFill>
            </a:endParaRPr>
          </a:p>
        </p:txBody>
      </p:sp>
    </p:spTree>
    <p:extLst>
      <p:ext uri="{BB962C8B-B14F-4D97-AF65-F5344CB8AC3E}">
        <p14:creationId xmlns:p14="http://schemas.microsoft.com/office/powerpoint/2010/main" val="15823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67300" y="238849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17" name="Rectangle 16"/>
          <p:cNvSpPr/>
          <p:nvPr/>
        </p:nvSpPr>
        <p:spPr bwMode="auto">
          <a:xfrm>
            <a:off x="2209800" y="4495800"/>
            <a:ext cx="4953000" cy="2590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8" name="Rectangle 17"/>
          <p:cNvSpPr/>
          <p:nvPr/>
        </p:nvSpPr>
        <p:spPr>
          <a:xfrm>
            <a:off x="2362200" y="5105400"/>
            <a:ext cx="3810000" cy="400110"/>
          </a:xfrm>
          <a:prstGeom prst="rect">
            <a:avLst/>
          </a:prstGeom>
          <a:solidFill>
            <a:srgbClr val="FFFFFF"/>
          </a:solidFill>
        </p:spPr>
        <p:txBody>
          <a:bodyPr wrap="square">
            <a:spAutoFit/>
          </a:bodyPr>
          <a:lstStyle/>
          <a:p>
            <a:r>
              <a:rPr lang="nl-NL" sz="2000" dirty="0" smtClean="0">
                <a:solidFill>
                  <a:srgbClr val="7030A0"/>
                </a:solidFill>
              </a:rPr>
              <a:t>teken het E-veld</a:t>
            </a:r>
            <a:endParaRPr lang="en-GB" sz="2000" baseline="30000" dirty="0">
              <a:solidFill>
                <a:srgbClr val="7030A0"/>
              </a:solidFill>
            </a:endParaRPr>
          </a:p>
        </p:txBody>
      </p:sp>
      <p:sp>
        <p:nvSpPr>
          <p:cNvPr id="19" name="Rectangle 18"/>
          <p:cNvSpPr/>
          <p:nvPr/>
        </p:nvSpPr>
        <p:spPr>
          <a:xfrm>
            <a:off x="9145016" y="3613666"/>
            <a:ext cx="4572000" cy="1200329"/>
          </a:xfrm>
          <a:prstGeom prst="rect">
            <a:avLst/>
          </a:prstGeom>
        </p:spPr>
        <p:txBody>
          <a:bodyPr>
            <a:spAutoFit/>
          </a:bodyPr>
          <a:lstStyle/>
          <a:p>
            <a:r>
              <a:rPr lang="en-GB" dirty="0">
                <a:hlinkClick r:id="rId5"/>
              </a:rPr>
              <a:t>http://</a:t>
            </a:r>
            <a:r>
              <a:rPr lang="en-GB" dirty="0" smtClean="0">
                <a:hlinkClick r:id="rId5"/>
              </a:rPr>
              <a:t>www.pveducation.org/pvcdrom/pn-junction/diode-equation</a:t>
            </a:r>
            <a:endParaRPr lang="en-GB" dirty="0" smtClean="0"/>
          </a:p>
          <a:p>
            <a:endParaRPr lang="en-GB" dirty="0"/>
          </a:p>
        </p:txBody>
      </p:sp>
      <p:grpSp>
        <p:nvGrpSpPr>
          <p:cNvPr id="20" name="Group 19"/>
          <p:cNvGrpSpPr/>
          <p:nvPr/>
        </p:nvGrpSpPr>
        <p:grpSpPr>
          <a:xfrm>
            <a:off x="9612560" y="1154721"/>
            <a:ext cx="5258195" cy="1212692"/>
            <a:chOff x="5195123" y="1424220"/>
            <a:chExt cx="5258195" cy="1212692"/>
          </a:xfrm>
        </p:grpSpPr>
        <p:pic>
          <p:nvPicPr>
            <p:cNvPr id="2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64" t="189" r="-1168" b="79779"/>
            <a:stretch/>
          </p:blipFill>
          <p:spPr bwMode="auto">
            <a:xfrm>
              <a:off x="5206796" y="1424220"/>
              <a:ext cx="5246522" cy="12126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5195123" y="1780417"/>
              <a:ext cx="232842" cy="255871"/>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nvGrpSpPr>
            <p:cNvPr id="23" name="Group 22"/>
            <p:cNvGrpSpPr/>
            <p:nvPr/>
          </p:nvGrpSpPr>
          <p:grpSpPr>
            <a:xfrm>
              <a:off x="5243063" y="1508242"/>
              <a:ext cx="4096949" cy="584775"/>
              <a:chOff x="5243063" y="1508242"/>
              <a:chExt cx="4096949" cy="584775"/>
            </a:xfrm>
          </p:grpSpPr>
          <p:sp>
            <p:nvSpPr>
              <p:cNvPr id="24" name="Rectangle 23"/>
              <p:cNvSpPr/>
              <p:nvPr/>
            </p:nvSpPr>
            <p:spPr>
              <a:xfrm>
                <a:off x="5243063" y="1646093"/>
                <a:ext cx="333746" cy="400110"/>
              </a:xfrm>
              <a:prstGeom prst="rect">
                <a:avLst/>
              </a:prstGeom>
            </p:spPr>
            <p:txBody>
              <a:bodyPr wrap="none">
                <a:spAutoFit/>
              </a:bodyPr>
              <a:lstStyle/>
              <a:p>
                <a:r>
                  <a:rPr lang="nl-NL" sz="2000" b="1" dirty="0" smtClean="0"/>
                  <a:t>+</a:t>
                </a:r>
                <a:endParaRPr lang="en-GB" sz="2000" b="1" dirty="0"/>
              </a:p>
            </p:txBody>
          </p:sp>
          <p:sp>
            <p:nvSpPr>
              <p:cNvPr id="25" name="Rectangle 24"/>
              <p:cNvSpPr/>
              <p:nvPr/>
            </p:nvSpPr>
            <p:spPr>
              <a:xfrm>
                <a:off x="9019090" y="1508242"/>
                <a:ext cx="320922" cy="584775"/>
              </a:xfrm>
              <a:prstGeom prst="rect">
                <a:avLst/>
              </a:prstGeom>
            </p:spPr>
            <p:txBody>
              <a:bodyPr wrap="none">
                <a:spAutoFit/>
              </a:bodyPr>
              <a:lstStyle/>
              <a:p>
                <a:r>
                  <a:rPr lang="nl-NL" sz="3200" b="1" dirty="0"/>
                  <a:t>-</a:t>
                </a:r>
                <a:endParaRPr lang="en-GB" sz="3200" b="1" dirty="0"/>
              </a:p>
            </p:txBody>
          </p:sp>
        </p:grpSp>
      </p:grpSp>
      <p:grpSp>
        <p:nvGrpSpPr>
          <p:cNvPr id="26" name="Group 25"/>
          <p:cNvGrpSpPr/>
          <p:nvPr/>
        </p:nvGrpSpPr>
        <p:grpSpPr>
          <a:xfrm>
            <a:off x="9665296" y="4569473"/>
            <a:ext cx="4172297" cy="1343217"/>
            <a:chOff x="4531940" y="4797152"/>
            <a:chExt cx="4172297" cy="1343217"/>
          </a:xfrm>
        </p:grpSpPr>
        <p:pic>
          <p:nvPicPr>
            <p:cNvPr id="27"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1" t="19032" r="21125" b="58780"/>
            <a:stretch/>
          </p:blipFill>
          <p:spPr bwMode="auto">
            <a:xfrm>
              <a:off x="4623387" y="4797152"/>
              <a:ext cx="3909053" cy="134321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4531940" y="5013176"/>
              <a:ext cx="320922" cy="584775"/>
            </a:xfrm>
            <a:prstGeom prst="rect">
              <a:avLst/>
            </a:prstGeom>
          </p:spPr>
          <p:txBody>
            <a:bodyPr wrap="none">
              <a:spAutoFit/>
            </a:bodyPr>
            <a:lstStyle/>
            <a:p>
              <a:r>
                <a:rPr lang="nl-NL" sz="3200" b="1" dirty="0"/>
                <a:t>-</a:t>
              </a:r>
              <a:endParaRPr lang="en-GB" sz="3200" b="1" dirty="0"/>
            </a:p>
          </p:txBody>
        </p:sp>
        <p:sp>
          <p:nvSpPr>
            <p:cNvPr id="29" name="Rectangle 28"/>
            <p:cNvSpPr/>
            <p:nvPr/>
          </p:nvSpPr>
          <p:spPr>
            <a:xfrm>
              <a:off x="8370491" y="5150980"/>
              <a:ext cx="333746" cy="400110"/>
            </a:xfrm>
            <a:prstGeom prst="rect">
              <a:avLst/>
            </a:prstGeom>
          </p:spPr>
          <p:txBody>
            <a:bodyPr wrap="none">
              <a:spAutoFit/>
            </a:bodyPr>
            <a:lstStyle/>
            <a:p>
              <a:r>
                <a:rPr lang="nl-NL" sz="2000" b="1" dirty="0" smtClean="0"/>
                <a:t>+</a:t>
              </a:r>
              <a:endParaRPr lang="en-GB" sz="2000" b="1" dirty="0"/>
            </a:p>
          </p:txBody>
        </p:sp>
      </p:grpSp>
      <p:sp>
        <p:nvSpPr>
          <p:cNvPr id="30" name="Rectangle 29"/>
          <p:cNvSpPr/>
          <p:nvPr/>
        </p:nvSpPr>
        <p:spPr bwMode="auto">
          <a:xfrm>
            <a:off x="2022773" y="2036288"/>
            <a:ext cx="100955" cy="59588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823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37207" y="237976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17" name="Rectangle 16"/>
          <p:cNvSpPr/>
          <p:nvPr/>
        </p:nvSpPr>
        <p:spPr bwMode="auto">
          <a:xfrm>
            <a:off x="2209800" y="4495800"/>
            <a:ext cx="4953000" cy="2590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9" name="Rectangle 18"/>
          <p:cNvSpPr/>
          <p:nvPr/>
        </p:nvSpPr>
        <p:spPr>
          <a:xfrm>
            <a:off x="9234439" y="4750871"/>
            <a:ext cx="4572000" cy="1200329"/>
          </a:xfrm>
          <a:prstGeom prst="rect">
            <a:avLst/>
          </a:prstGeom>
        </p:spPr>
        <p:txBody>
          <a:bodyPr>
            <a:spAutoFit/>
          </a:bodyPr>
          <a:lstStyle/>
          <a:p>
            <a:r>
              <a:rPr lang="en-GB" dirty="0">
                <a:hlinkClick r:id="rId5"/>
              </a:rPr>
              <a:t>http://</a:t>
            </a:r>
            <a:r>
              <a:rPr lang="en-GB" dirty="0" smtClean="0">
                <a:hlinkClick r:id="rId5"/>
              </a:rPr>
              <a:t>www.pveducation.org/pvcdrom/pn-junction/diode-equation</a:t>
            </a:r>
            <a:endParaRPr lang="en-GB" dirty="0" smtClean="0"/>
          </a:p>
          <a:p>
            <a:endParaRPr lang="en-GB" dirty="0"/>
          </a:p>
        </p:txBody>
      </p:sp>
      <p:sp>
        <p:nvSpPr>
          <p:cNvPr id="21" name="Rectangle 20"/>
          <p:cNvSpPr/>
          <p:nvPr/>
        </p:nvSpPr>
        <p:spPr>
          <a:xfrm>
            <a:off x="1993065" y="5249832"/>
            <a:ext cx="338555" cy="369332"/>
          </a:xfrm>
          <a:prstGeom prst="rect">
            <a:avLst/>
          </a:prstGeom>
        </p:spPr>
        <p:txBody>
          <a:bodyPr wrap="none">
            <a:spAutoFit/>
          </a:bodyPr>
          <a:lstStyle/>
          <a:p>
            <a:r>
              <a:rPr lang="nl-NL" sz="1800" b="1" i="1" dirty="0" smtClean="0">
                <a:latin typeface="Times New Roman" panose="02020603050405020304" pitchFamily="18" charset="0"/>
                <a:cs typeface="Times New Roman" panose="02020603050405020304" pitchFamily="18" charset="0"/>
              </a:rPr>
              <a:t>E</a:t>
            </a:r>
            <a:endParaRPr lang="nl-NL" sz="1800" b="1" i="1" dirty="0">
              <a:latin typeface="Times New Roman" panose="02020603050405020304" pitchFamily="18" charset="0"/>
              <a:cs typeface="Times New Roman" panose="02020603050405020304" pitchFamily="18" charset="0"/>
            </a:endParaRPr>
          </a:p>
        </p:txBody>
      </p:sp>
      <p:grpSp>
        <p:nvGrpSpPr>
          <p:cNvPr id="22" name="Group 21"/>
          <p:cNvGrpSpPr/>
          <p:nvPr/>
        </p:nvGrpSpPr>
        <p:grpSpPr>
          <a:xfrm>
            <a:off x="2915816" y="5351036"/>
            <a:ext cx="1872208" cy="505667"/>
            <a:chOff x="2376463" y="5279028"/>
            <a:chExt cx="1691481" cy="505667"/>
          </a:xfrm>
        </p:grpSpPr>
        <p:cxnSp>
          <p:nvCxnSpPr>
            <p:cNvPr id="25" name="Straight Arrow Connector 24"/>
            <p:cNvCxnSpPr/>
            <p:nvPr/>
          </p:nvCxnSpPr>
          <p:spPr bwMode="auto">
            <a:xfrm flipV="1">
              <a:off x="2376463" y="5279028"/>
              <a:ext cx="0" cy="5031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2376463" y="5549141"/>
              <a:ext cx="169148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a:off x="3019400" y="5553249"/>
              <a:ext cx="380568" cy="2314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flipH="1">
              <a:off x="3399968" y="5547156"/>
              <a:ext cx="377591" cy="235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Rectangle 22"/>
          <p:cNvSpPr/>
          <p:nvPr/>
        </p:nvSpPr>
        <p:spPr>
          <a:xfrm>
            <a:off x="5427965" y="5507940"/>
            <a:ext cx="800219" cy="369332"/>
          </a:xfrm>
          <a:prstGeom prst="rect">
            <a:avLst/>
          </a:prstGeom>
        </p:spPr>
        <p:txBody>
          <a:bodyPr wrap="none">
            <a:spAutoFit/>
          </a:bodyPr>
          <a:lstStyle/>
          <a:p>
            <a:r>
              <a:rPr lang="nl-NL" sz="1800" b="1" i="1" dirty="0" smtClean="0">
                <a:latin typeface="Times New Roman" panose="02020603050405020304" pitchFamily="18" charset="0"/>
                <a:cs typeface="Times New Roman" panose="02020603050405020304" pitchFamily="18" charset="0"/>
              </a:rPr>
              <a:t>-|</a:t>
            </a:r>
            <a:r>
              <a:rPr lang="nl-NL" sz="1800" b="1" i="1" dirty="0" err="1" smtClean="0">
                <a:latin typeface="Times New Roman" panose="02020603050405020304" pitchFamily="18" charset="0"/>
                <a:cs typeface="Times New Roman" panose="02020603050405020304" pitchFamily="18" charset="0"/>
              </a:rPr>
              <a:t>E</a:t>
            </a:r>
            <a:r>
              <a:rPr lang="nl-NL" sz="1800" b="1" baseline="-25000" dirty="0" err="1" smtClean="0">
                <a:latin typeface="Times New Roman" panose="02020603050405020304" pitchFamily="18" charset="0"/>
                <a:cs typeface="Times New Roman" panose="02020603050405020304" pitchFamily="18" charset="0"/>
              </a:rPr>
              <a:t>max</a:t>
            </a:r>
            <a:r>
              <a:rPr lang="nl-NL" sz="1800" b="1" i="1" dirty="0">
                <a:latin typeface="Times New Roman" panose="02020603050405020304" pitchFamily="18" charset="0"/>
                <a:cs typeface="Times New Roman" panose="02020603050405020304" pitchFamily="18" charset="0"/>
              </a:rPr>
              <a:t>|</a:t>
            </a:r>
            <a:endParaRPr lang="nl-NL" sz="1800" b="1" baseline="-25000"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bwMode="auto">
          <a:xfrm flipH="1">
            <a:off x="4228705" y="5703551"/>
            <a:ext cx="1186436" cy="160833"/>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p:cNvSpPr/>
          <p:nvPr/>
        </p:nvSpPr>
        <p:spPr>
          <a:xfrm>
            <a:off x="2050311" y="6444044"/>
            <a:ext cx="4314002" cy="369332"/>
          </a:xfrm>
          <a:prstGeom prst="rect">
            <a:avLst/>
          </a:prstGeom>
        </p:spPr>
        <p:txBody>
          <a:bodyPr wrap="none">
            <a:spAutoFit/>
          </a:bodyPr>
          <a:lstStyle/>
          <a:p>
            <a:r>
              <a:rPr lang="nl-NL" sz="1800" dirty="0" smtClean="0">
                <a:solidFill>
                  <a:srgbClr val="7030A0"/>
                </a:solidFill>
              </a:rPr>
              <a:t>E-veld tegengesteld aan doorlaatrichting</a:t>
            </a:r>
            <a:endParaRPr lang="en-GB" sz="1800" baseline="30000" dirty="0">
              <a:solidFill>
                <a:srgbClr val="7030A0"/>
              </a:solidFill>
            </a:endParaRPr>
          </a:p>
        </p:txBody>
      </p:sp>
      <p:sp>
        <p:nvSpPr>
          <p:cNvPr id="29" name="Rectangle 28"/>
          <p:cNvSpPr/>
          <p:nvPr/>
        </p:nvSpPr>
        <p:spPr bwMode="auto">
          <a:xfrm>
            <a:off x="2022773" y="2036288"/>
            <a:ext cx="100955" cy="59588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010736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37207" y="237976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17" name="Rectangle 16"/>
          <p:cNvSpPr/>
          <p:nvPr/>
        </p:nvSpPr>
        <p:spPr bwMode="auto">
          <a:xfrm>
            <a:off x="2209800" y="4495800"/>
            <a:ext cx="4953000" cy="2590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8" name="Rectangle 17"/>
          <p:cNvSpPr/>
          <p:nvPr/>
        </p:nvSpPr>
        <p:spPr>
          <a:xfrm>
            <a:off x="2362200" y="5105400"/>
            <a:ext cx="3810000" cy="400110"/>
          </a:xfrm>
          <a:prstGeom prst="rect">
            <a:avLst/>
          </a:prstGeom>
          <a:solidFill>
            <a:srgbClr val="FFFFFF"/>
          </a:solidFill>
        </p:spPr>
        <p:txBody>
          <a:bodyPr wrap="square">
            <a:spAutoFit/>
          </a:bodyPr>
          <a:lstStyle/>
          <a:p>
            <a:r>
              <a:rPr lang="nl-NL" sz="2000" dirty="0" smtClean="0">
                <a:solidFill>
                  <a:srgbClr val="7030A0"/>
                </a:solidFill>
              </a:rPr>
              <a:t>teken energiediagram voor </a:t>
            </a:r>
            <a:r>
              <a:rPr lang="nl-NL" sz="2000" dirty="0" err="1" smtClean="0">
                <a:solidFill>
                  <a:srgbClr val="7030A0"/>
                </a:solidFill>
              </a:rPr>
              <a:t>e</a:t>
            </a:r>
            <a:r>
              <a:rPr lang="nl-NL" sz="2000" baseline="30000" dirty="0" smtClean="0">
                <a:solidFill>
                  <a:srgbClr val="7030A0"/>
                </a:solidFill>
              </a:rPr>
              <a:t>-</a:t>
            </a:r>
            <a:endParaRPr lang="en-GB" sz="2000" baseline="30000" dirty="0">
              <a:solidFill>
                <a:srgbClr val="7030A0"/>
              </a:solidFill>
            </a:endParaRPr>
          </a:p>
        </p:txBody>
      </p:sp>
      <p:sp>
        <p:nvSpPr>
          <p:cNvPr id="19" name="Rectangle 18"/>
          <p:cNvSpPr/>
          <p:nvPr/>
        </p:nvSpPr>
        <p:spPr>
          <a:xfrm>
            <a:off x="9073008" y="3613666"/>
            <a:ext cx="4572000" cy="1200329"/>
          </a:xfrm>
          <a:prstGeom prst="rect">
            <a:avLst/>
          </a:prstGeom>
        </p:spPr>
        <p:txBody>
          <a:bodyPr>
            <a:spAutoFit/>
          </a:bodyPr>
          <a:lstStyle/>
          <a:p>
            <a:r>
              <a:rPr lang="en-GB" dirty="0">
                <a:hlinkClick r:id="rId5"/>
              </a:rPr>
              <a:t>http://</a:t>
            </a:r>
            <a:r>
              <a:rPr lang="en-GB" dirty="0" smtClean="0">
                <a:hlinkClick r:id="rId5"/>
              </a:rPr>
              <a:t>www.pveducation.org/pvcdrom/pn-junction/diode-equation</a:t>
            </a:r>
            <a:endParaRPr lang="en-GB" dirty="0" smtClean="0"/>
          </a:p>
          <a:p>
            <a:endParaRPr lang="en-GB" dirty="0"/>
          </a:p>
        </p:txBody>
      </p:sp>
      <p:sp>
        <p:nvSpPr>
          <p:cNvPr id="20" name="Rectangle 19"/>
          <p:cNvSpPr/>
          <p:nvPr/>
        </p:nvSpPr>
        <p:spPr bwMode="auto">
          <a:xfrm>
            <a:off x="2022773" y="2036288"/>
            <a:ext cx="100955" cy="59588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7020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685800" y="981075"/>
            <a:ext cx="8278813" cy="5876925"/>
          </a:xfrm>
        </p:spPr>
        <p:txBody>
          <a:bodyPr/>
          <a:lstStyle/>
          <a:p>
            <a:pPr marL="558800" indent="-558800">
              <a:lnSpc>
                <a:spcPct val="140000"/>
              </a:lnSpc>
              <a:buNone/>
            </a:pPr>
            <a:r>
              <a:rPr lang="nl-NL" sz="2400" dirty="0" smtClean="0"/>
              <a:t>Ten opzichte waarvan is E</a:t>
            </a:r>
            <a:r>
              <a:rPr lang="nl-NL" sz="2400" baseline="-25000" dirty="0" smtClean="0"/>
              <a:t>F</a:t>
            </a:r>
            <a:r>
              <a:rPr lang="nl-NL" sz="2400" dirty="0" smtClean="0"/>
              <a:t> gedefinieerd?</a:t>
            </a:r>
          </a:p>
          <a:p>
            <a:pPr marL="558800" indent="-558800">
              <a:lnSpc>
                <a:spcPct val="140000"/>
              </a:lnSpc>
              <a:buNone/>
            </a:pPr>
            <a:endParaRPr lang="nl-NL" sz="800" dirty="0" smtClean="0"/>
          </a:p>
          <a:p>
            <a:pPr marL="558800" indent="-558800">
              <a:lnSpc>
                <a:spcPct val="140000"/>
              </a:lnSpc>
              <a:buNone/>
            </a:pPr>
            <a:r>
              <a:rPr lang="nl-NL" sz="2400" dirty="0" smtClean="0"/>
              <a:t>ten opzichte van:</a:t>
            </a:r>
            <a:endParaRPr lang="nl-NL" sz="2400" dirty="0" smtClean="0">
              <a:ea typeface="ＭＳ Ｐゴシック" pitchFamily="-1" charset="-128"/>
            </a:endParaRPr>
          </a:p>
          <a:p>
            <a:pPr marL="558800" indent="-558800">
              <a:lnSpc>
                <a:spcPct val="140000"/>
              </a:lnSpc>
              <a:buFontTx/>
              <a:buNone/>
            </a:pPr>
            <a:endParaRPr lang="nl-NL" sz="800" dirty="0" smtClean="0">
              <a:ea typeface="ＭＳ Ｐゴシック" pitchFamily="-1" charset="-128"/>
            </a:endParaRPr>
          </a:p>
          <a:p>
            <a:pPr marL="558800" indent="-558800">
              <a:lnSpc>
                <a:spcPct val="140000"/>
              </a:lnSpc>
              <a:buFontTx/>
              <a:buAutoNum type="alphaUcPeriod"/>
            </a:pPr>
            <a:r>
              <a:rPr lang="nl-NL" sz="2400" dirty="0" smtClean="0">
                <a:ea typeface="ＭＳ Ｐゴシック" pitchFamily="-1" charset="-128"/>
              </a:rPr>
              <a:t>de situatie waar geen krachten werken</a:t>
            </a:r>
          </a:p>
          <a:p>
            <a:pPr marL="558800" indent="-558800">
              <a:lnSpc>
                <a:spcPct val="140000"/>
              </a:lnSpc>
              <a:buFontTx/>
              <a:buAutoNum type="alphaUcPeriod"/>
            </a:pPr>
            <a:r>
              <a:rPr lang="nl-NL" sz="2400" dirty="0" smtClean="0">
                <a:ea typeface="ＭＳ Ｐゴシック" pitchFamily="-1" charset="-128"/>
              </a:rPr>
              <a:t>de maximale energie van de </a:t>
            </a:r>
            <a:r>
              <a:rPr lang="nl-NL" sz="2400" dirty="0" err="1" smtClean="0">
                <a:ea typeface="ＭＳ Ｐゴシック" pitchFamily="-1" charset="-128"/>
              </a:rPr>
              <a:t>e</a:t>
            </a:r>
            <a:r>
              <a:rPr lang="nl-NL" sz="2400" baseline="30000" dirty="0" smtClean="0">
                <a:ea typeface="ＭＳ Ｐゴシック" pitchFamily="-1" charset="-128"/>
              </a:rPr>
              <a:t>-</a:t>
            </a:r>
            <a:r>
              <a:rPr lang="nl-NL" sz="2400" dirty="0" smtClean="0">
                <a:ea typeface="ＭＳ Ｐゴシック" pitchFamily="-1" charset="-128"/>
              </a:rPr>
              <a:t> </a:t>
            </a:r>
            <a:r>
              <a:rPr lang="nl-NL" sz="2400" dirty="0" smtClean="0"/>
              <a:t>bij T=0K</a:t>
            </a:r>
            <a:endParaRPr lang="nl-NL" sz="2400" dirty="0" smtClean="0">
              <a:ea typeface="ＭＳ Ｐゴシック" pitchFamily="-1" charset="-128"/>
            </a:endParaRPr>
          </a:p>
          <a:p>
            <a:pPr marL="558800" indent="-558800">
              <a:lnSpc>
                <a:spcPct val="140000"/>
              </a:lnSpc>
              <a:buFontTx/>
              <a:buAutoNum type="alphaUcPeriod"/>
            </a:pPr>
            <a:r>
              <a:rPr lang="nl-NL" sz="2400" dirty="0" smtClean="0">
                <a:ea typeface="ＭＳ Ｐゴシック" pitchFamily="-1" charset="-128"/>
              </a:rPr>
              <a:t>de bodem van de potentiaalput</a:t>
            </a:r>
          </a:p>
          <a:p>
            <a:pPr marL="558800" indent="-558800">
              <a:lnSpc>
                <a:spcPct val="140000"/>
              </a:lnSpc>
              <a:buFontTx/>
              <a:buAutoNum type="alphaUcPeriod"/>
            </a:pPr>
            <a:r>
              <a:rPr lang="nl-NL" sz="2400" dirty="0" smtClean="0">
                <a:ea typeface="ＭＳ Ｐゴシック" pitchFamily="-1" charset="-128"/>
              </a:rPr>
              <a:t>de </a:t>
            </a:r>
            <a:r>
              <a:rPr lang="nl-NL" sz="2400" dirty="0" err="1" smtClean="0">
                <a:ea typeface="ＭＳ Ｐゴシック" pitchFamily="-1" charset="-128"/>
              </a:rPr>
              <a:t>uittree-arbeid</a:t>
            </a:r>
            <a:r>
              <a:rPr lang="nl-NL" sz="2400" dirty="0" smtClean="0">
                <a:ea typeface="ＭＳ Ｐゴシック" pitchFamily="-1" charset="-128"/>
              </a:rPr>
              <a:t> (</a:t>
            </a:r>
            <a:r>
              <a:rPr lang="nl-NL" sz="2400" i="1" dirty="0" err="1" smtClean="0">
                <a:ea typeface="ＭＳ Ｐゴシック" pitchFamily="-1" charset="-128"/>
              </a:rPr>
              <a:t>work</a:t>
            </a:r>
            <a:r>
              <a:rPr lang="nl-NL" sz="2400" i="1" dirty="0" smtClean="0">
                <a:ea typeface="ＭＳ Ｐゴシック" pitchFamily="-1" charset="-128"/>
              </a:rPr>
              <a:t> </a:t>
            </a:r>
            <a:r>
              <a:rPr lang="nl-NL" sz="2400" i="1" dirty="0" err="1" smtClean="0">
                <a:ea typeface="ＭＳ Ｐゴシック" pitchFamily="-1" charset="-128"/>
              </a:rPr>
              <a:t>function</a:t>
            </a:r>
            <a:r>
              <a:rPr lang="nl-NL" sz="2400" dirty="0" smtClean="0">
                <a:ea typeface="ＭＳ Ｐゴシック" pitchFamily="-1" charset="-128"/>
              </a:rPr>
              <a:t>)</a:t>
            </a:r>
          </a:p>
        </p:txBody>
      </p:sp>
      <p:sp>
        <p:nvSpPr>
          <p:cNvPr id="22531" name="Rectangle 3"/>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sz="2500" dirty="0" smtClean="0">
                <a:solidFill>
                  <a:schemeClr val="tx2"/>
                </a:solidFill>
              </a:rPr>
              <a:t>Quiz   Fermi-</a:t>
            </a:r>
            <a:r>
              <a:rPr lang="en-US" sz="2500" dirty="0" err="1" smtClean="0">
                <a:solidFill>
                  <a:schemeClr val="tx2"/>
                </a:solidFill>
              </a:rPr>
              <a:t>energie</a:t>
            </a:r>
            <a:endParaRPr lang="en-GB" sz="2500" dirty="0">
              <a:solidFill>
                <a:schemeClr val="tx2"/>
              </a:solidFill>
            </a:endParaRPr>
          </a:p>
        </p:txBody>
      </p:sp>
      <p:sp>
        <p:nvSpPr>
          <p:cNvPr id="22532"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4" name="Rectangle 10"/>
          <p:cNvSpPr>
            <a:spLocks noChangeArrowheads="1"/>
          </p:cNvSpPr>
          <p:nvPr/>
        </p:nvSpPr>
        <p:spPr bwMode="auto">
          <a:xfrm>
            <a:off x="685800" y="3810000"/>
            <a:ext cx="5029200" cy="551433"/>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spTree>
    <p:extLst>
      <p:ext uri="{BB962C8B-B14F-4D97-AF65-F5344CB8AC3E}">
        <p14:creationId xmlns:p14="http://schemas.microsoft.com/office/powerpoint/2010/main" val="38387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37207" y="237976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17" name="Rectangle 16"/>
          <p:cNvSpPr/>
          <p:nvPr/>
        </p:nvSpPr>
        <p:spPr>
          <a:xfrm>
            <a:off x="9145016" y="4100879"/>
            <a:ext cx="4572000" cy="1200329"/>
          </a:xfrm>
          <a:prstGeom prst="rect">
            <a:avLst/>
          </a:prstGeom>
        </p:spPr>
        <p:txBody>
          <a:bodyPr>
            <a:spAutoFit/>
          </a:bodyPr>
          <a:lstStyle/>
          <a:p>
            <a:r>
              <a:rPr lang="en-GB" dirty="0">
                <a:hlinkClick r:id="rId5"/>
              </a:rPr>
              <a:t>http://</a:t>
            </a:r>
            <a:r>
              <a:rPr lang="en-GB" dirty="0" smtClean="0">
                <a:hlinkClick r:id="rId5"/>
              </a:rPr>
              <a:t>www.pveducation.org/pvcdrom/pn-junction/diode-equation</a:t>
            </a:r>
            <a:endParaRPr lang="en-GB" dirty="0" smtClean="0"/>
          </a:p>
          <a:p>
            <a:endParaRPr lang="en-GB" dirty="0"/>
          </a:p>
        </p:txBody>
      </p:sp>
      <p:sp>
        <p:nvSpPr>
          <p:cNvPr id="20" name="Rectangle 19"/>
          <p:cNvSpPr/>
          <p:nvPr/>
        </p:nvSpPr>
        <p:spPr bwMode="auto">
          <a:xfrm>
            <a:off x="2022773" y="2036288"/>
            <a:ext cx="100955" cy="59588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823797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smtClean="0">
                <a:solidFill>
                  <a:schemeClr val="tx2"/>
                </a:solidFill>
              </a:rPr>
              <a:t>pn-overgang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11889"/>
          <a:stretch/>
        </p:blipFill>
        <p:spPr>
          <a:xfrm>
            <a:off x="11112" y="2231681"/>
            <a:ext cx="9144000" cy="3717600"/>
          </a:xfrm>
          <a:prstGeom prst="rect">
            <a:avLst/>
          </a:prstGeom>
        </p:spPr>
      </p:pic>
      <p:sp>
        <p:nvSpPr>
          <p:cNvPr id="7" name="Rectangle 6"/>
          <p:cNvSpPr/>
          <p:nvPr/>
        </p:nvSpPr>
        <p:spPr>
          <a:xfrm>
            <a:off x="343768" y="6597352"/>
            <a:ext cx="8478688" cy="461665"/>
          </a:xfrm>
          <a:prstGeom prst="rect">
            <a:avLst/>
          </a:prstGeom>
        </p:spPr>
        <p:txBody>
          <a:bodyPr wrap="square">
            <a:spAutoFit/>
          </a:bodyPr>
          <a:lstStyle/>
          <a:p>
            <a:r>
              <a:rPr lang="nl-NL" sz="1200" dirty="0">
                <a:hlinkClick r:id="rId5"/>
              </a:rPr>
              <a:t>http://</a:t>
            </a:r>
            <a:r>
              <a:rPr lang="nl-NL" sz="1200" dirty="0" smtClean="0">
                <a:hlinkClick r:id="rId5"/>
              </a:rPr>
              <a:t>www.intechopen.com/books/photodiodes-world-activities-in-2011/cmos-photodetectors</a:t>
            </a:r>
            <a:endParaRPr lang="nl-NL" sz="1200" dirty="0" smtClean="0"/>
          </a:p>
          <a:p>
            <a:endParaRPr lang="nl-NL" sz="1200" dirty="0"/>
          </a:p>
        </p:txBody>
      </p:sp>
      <p:grpSp>
        <p:nvGrpSpPr>
          <p:cNvPr id="10" name="Group 9"/>
          <p:cNvGrpSpPr/>
          <p:nvPr/>
        </p:nvGrpSpPr>
        <p:grpSpPr>
          <a:xfrm>
            <a:off x="7522100" y="4499828"/>
            <a:ext cx="1082348" cy="369332"/>
            <a:chOff x="7522100" y="4499828"/>
            <a:chExt cx="1082348" cy="369332"/>
          </a:xfrm>
        </p:grpSpPr>
        <p:sp>
          <p:nvSpPr>
            <p:cNvPr id="5" name="Rectangle 4"/>
            <p:cNvSpPr/>
            <p:nvPr/>
          </p:nvSpPr>
          <p:spPr>
            <a:xfrm>
              <a:off x="7522100" y="4499828"/>
              <a:ext cx="1082348" cy="369332"/>
            </a:xfrm>
            <a:prstGeom prst="rect">
              <a:avLst/>
            </a:prstGeom>
            <a:solidFill>
              <a:srgbClr val="FFFFFF">
                <a:alpha val="65098"/>
              </a:srgbClr>
            </a:solidFill>
          </p:spPr>
          <p:txBody>
            <a:bodyPr wrap="none">
              <a:spAutoFit/>
            </a:bodyPr>
            <a:lstStyle/>
            <a:p>
              <a:r>
                <a:rPr lang="nl-NL" sz="1800" dirty="0" err="1" smtClean="0">
                  <a:solidFill>
                    <a:srgbClr val="FF0000"/>
                  </a:solidFill>
                  <a:sym typeface="Wingdings" panose="05000000000000000000" pitchFamily="2" charset="2"/>
                </a:rPr>
                <a:t>bandgap</a:t>
              </a:r>
              <a:endParaRPr lang="nl-NL" sz="1800" dirty="0">
                <a:solidFill>
                  <a:srgbClr val="FF0000"/>
                </a:solidFill>
              </a:endParaRPr>
            </a:p>
          </p:txBody>
        </p:sp>
        <p:cxnSp>
          <p:nvCxnSpPr>
            <p:cNvPr id="3" name="Straight Arrow Connector 2"/>
            <p:cNvCxnSpPr/>
            <p:nvPr/>
          </p:nvCxnSpPr>
          <p:spPr bwMode="auto">
            <a:xfrm>
              <a:off x="7524328" y="4509120"/>
              <a:ext cx="1073572" cy="0"/>
            </a:xfrm>
            <a:prstGeom prst="straightConnector1">
              <a:avLst/>
            </a:prstGeom>
            <a:noFill/>
            <a:ln w="9525" cap="flat" cmpd="sng" algn="ctr">
              <a:solidFill>
                <a:srgbClr val="FF0000"/>
              </a:solidFill>
              <a:prstDash val="solid"/>
              <a:round/>
              <a:headEnd type="triangle" w="med" len="med"/>
              <a:tailEnd type="triangle" w="med" len="med"/>
            </a:ln>
            <a:effectLst/>
          </p:spPr>
        </p:cxnSp>
      </p:grpSp>
      <p:grpSp>
        <p:nvGrpSpPr>
          <p:cNvPr id="12" name="Group 11"/>
          <p:cNvGrpSpPr/>
          <p:nvPr/>
        </p:nvGrpSpPr>
        <p:grpSpPr>
          <a:xfrm>
            <a:off x="54546" y="3399065"/>
            <a:ext cx="1800493" cy="815673"/>
            <a:chOff x="29146" y="3405415"/>
            <a:chExt cx="1800493" cy="815673"/>
          </a:xfrm>
        </p:grpSpPr>
        <p:grpSp>
          <p:nvGrpSpPr>
            <p:cNvPr id="13" name="Group 12"/>
            <p:cNvGrpSpPr/>
            <p:nvPr/>
          </p:nvGrpSpPr>
          <p:grpSpPr>
            <a:xfrm>
              <a:off x="29146" y="3411808"/>
              <a:ext cx="1800493" cy="809280"/>
              <a:chOff x="5247109" y="4509120"/>
              <a:chExt cx="1800493" cy="809280"/>
            </a:xfrm>
          </p:grpSpPr>
          <p:sp>
            <p:nvSpPr>
              <p:cNvPr id="17" name="Rectangle 16"/>
              <p:cNvSpPr/>
              <p:nvPr/>
            </p:nvSpPr>
            <p:spPr>
              <a:xfrm>
                <a:off x="5247109" y="4511454"/>
                <a:ext cx="1800493" cy="784830"/>
              </a:xfrm>
              <a:prstGeom prst="rect">
                <a:avLst/>
              </a:prstGeom>
              <a:solidFill>
                <a:srgbClr val="FFFFFF">
                  <a:alpha val="50196"/>
                </a:srgbClr>
              </a:solidFill>
            </p:spPr>
            <p:txBody>
              <a:bodyPr wrap="none">
                <a:spAutoFit/>
              </a:bodyPr>
              <a:lstStyle/>
              <a:p>
                <a:endParaRPr lang="nl-NL" sz="500" dirty="0" smtClean="0">
                  <a:solidFill>
                    <a:schemeClr val="accent2">
                      <a:lumMod val="75000"/>
                    </a:schemeClr>
                  </a:solidFill>
                  <a:sym typeface="Wingdings" panose="05000000000000000000" pitchFamily="2" charset="2"/>
                </a:endParaRPr>
              </a:p>
              <a:p>
                <a:r>
                  <a:rPr lang="nl-NL" sz="1800" dirty="0" err="1" smtClean="0">
                    <a:solidFill>
                      <a:schemeClr val="accent2">
                        <a:lumMod val="75000"/>
                      </a:schemeClr>
                    </a:solidFill>
                    <a:sym typeface="Wingdings" panose="05000000000000000000" pitchFamily="2" charset="2"/>
                  </a:rPr>
                  <a:t>depletielaag</a:t>
                </a:r>
                <a:endParaRPr lang="nl-NL" sz="1800" dirty="0" smtClean="0">
                  <a:solidFill>
                    <a:schemeClr val="accent2">
                      <a:lumMod val="75000"/>
                    </a:schemeClr>
                  </a:solidFill>
                  <a:sym typeface="Wingdings" panose="05000000000000000000" pitchFamily="2" charset="2"/>
                </a:endParaRPr>
              </a:p>
              <a:p>
                <a:r>
                  <a:rPr lang="nl-NL" sz="1700" dirty="0" smtClean="0">
                    <a:solidFill>
                      <a:schemeClr val="accent2">
                        <a:lumMod val="75000"/>
                      </a:schemeClr>
                    </a:solidFill>
                  </a:rPr>
                  <a:t>(uitputtingszone)</a:t>
                </a:r>
              </a:p>
              <a:p>
                <a:endParaRPr lang="nl-NL" sz="500" dirty="0">
                  <a:solidFill>
                    <a:schemeClr val="accent2">
                      <a:lumMod val="75000"/>
                    </a:schemeClr>
                  </a:solidFill>
                </a:endParaRPr>
              </a:p>
            </p:txBody>
          </p:sp>
          <p:cxnSp>
            <p:nvCxnSpPr>
              <p:cNvPr id="14" name="Straight Arrow Connector 13"/>
              <p:cNvCxnSpPr/>
              <p:nvPr/>
            </p:nvCxnSpPr>
            <p:spPr bwMode="auto">
              <a:xfrm flipH="1" flipV="1">
                <a:off x="7009209" y="4509120"/>
                <a:ext cx="4388" cy="809280"/>
              </a:xfrm>
              <a:prstGeom prst="straightConnector1">
                <a:avLst/>
              </a:prstGeom>
              <a:noFill/>
              <a:ln w="9525" cap="flat" cmpd="sng" algn="ctr">
                <a:solidFill>
                  <a:schemeClr val="accent2"/>
                </a:solidFill>
                <a:prstDash val="solid"/>
                <a:round/>
                <a:headEnd type="triangle" w="med" len="med"/>
                <a:tailEnd type="triangle" w="med" len="med"/>
              </a:ln>
              <a:effectLst/>
            </p:spPr>
          </p:cxnSp>
        </p:grpSp>
        <p:cxnSp>
          <p:nvCxnSpPr>
            <p:cNvPr id="18" name="Straight Arrow Connector 17"/>
            <p:cNvCxnSpPr/>
            <p:nvPr/>
          </p:nvCxnSpPr>
          <p:spPr bwMode="auto">
            <a:xfrm flipH="1" flipV="1">
              <a:off x="54546" y="3405415"/>
              <a:ext cx="4388" cy="809280"/>
            </a:xfrm>
            <a:prstGeom prst="straightConnector1">
              <a:avLst/>
            </a:prstGeom>
            <a:noFill/>
            <a:ln w="9525" cap="flat" cmpd="sng" algn="ctr">
              <a:solidFill>
                <a:schemeClr val="accent2"/>
              </a:solidFill>
              <a:prstDash val="solid"/>
              <a:round/>
              <a:headEnd type="triangle" w="med" len="med"/>
              <a:tailEnd type="triangle" w="med" len="med"/>
            </a:ln>
            <a:effectLst/>
          </p:spPr>
        </p:cxnSp>
      </p:grpSp>
      <p:grpSp>
        <p:nvGrpSpPr>
          <p:cNvPr id="2" name="Group 1"/>
          <p:cNvGrpSpPr/>
          <p:nvPr/>
        </p:nvGrpSpPr>
        <p:grpSpPr>
          <a:xfrm>
            <a:off x="7416550" y="5939988"/>
            <a:ext cx="1289134" cy="361870"/>
            <a:chOff x="7416550" y="5781840"/>
            <a:chExt cx="1289134" cy="361870"/>
          </a:xfrm>
        </p:grpSpPr>
        <p:sp>
          <p:nvSpPr>
            <p:cNvPr id="19" name="Rectangle 18"/>
            <p:cNvSpPr/>
            <p:nvPr/>
          </p:nvSpPr>
          <p:spPr>
            <a:xfrm>
              <a:off x="7416550" y="5781840"/>
              <a:ext cx="1289134" cy="338554"/>
            </a:xfrm>
            <a:prstGeom prst="rect">
              <a:avLst/>
            </a:prstGeom>
          </p:spPr>
          <p:txBody>
            <a:bodyPr wrap="none">
              <a:spAutoFit/>
            </a:bodyPr>
            <a:lstStyle/>
            <a:p>
              <a:r>
                <a:rPr lang="nl-NL" sz="1600" dirty="0" smtClean="0">
                  <a:solidFill>
                    <a:srgbClr val="FF0000"/>
                  </a:solidFill>
                  <a:sym typeface="Wingdings" panose="05000000000000000000" pitchFamily="2" charset="2"/>
                </a:rPr>
                <a:t>potentiaal e</a:t>
              </a:r>
              <a:r>
                <a:rPr lang="nl-NL" sz="1600" baseline="30000" dirty="0" smtClean="0">
                  <a:solidFill>
                    <a:srgbClr val="FF0000"/>
                  </a:solidFill>
                  <a:sym typeface="Wingdings" panose="05000000000000000000" pitchFamily="2" charset="2"/>
                </a:rPr>
                <a:t>-</a:t>
              </a:r>
              <a:endParaRPr lang="nl-NL" sz="1600" dirty="0">
                <a:solidFill>
                  <a:srgbClr val="FF0000"/>
                </a:solidFill>
              </a:endParaRPr>
            </a:p>
          </p:txBody>
        </p:sp>
        <p:cxnSp>
          <p:nvCxnSpPr>
            <p:cNvPr id="21" name="Straight Arrow Connector 20"/>
            <p:cNvCxnSpPr/>
            <p:nvPr/>
          </p:nvCxnSpPr>
          <p:spPr bwMode="auto">
            <a:xfrm>
              <a:off x="7580015" y="6143710"/>
              <a:ext cx="1073572" cy="0"/>
            </a:xfrm>
            <a:prstGeom prst="straightConnector1">
              <a:avLst/>
            </a:prstGeom>
            <a:noFill/>
            <a:ln w="9525" cap="flat" cmpd="sng" algn="ctr">
              <a:solidFill>
                <a:srgbClr val="FF0000"/>
              </a:solidFill>
              <a:prstDash val="solid"/>
              <a:round/>
              <a:headEnd type="none" w="med" len="med"/>
              <a:tailEnd type="arrow" w="med" len="med"/>
            </a:ln>
            <a:effectLst/>
          </p:spPr>
        </p:cxnSp>
      </p:grpSp>
      <p:sp>
        <p:nvSpPr>
          <p:cNvPr id="23" name="Rectangle 22"/>
          <p:cNvSpPr/>
          <p:nvPr/>
        </p:nvSpPr>
        <p:spPr>
          <a:xfrm>
            <a:off x="295982" y="6011996"/>
            <a:ext cx="1245453" cy="338554"/>
          </a:xfrm>
          <a:prstGeom prst="rect">
            <a:avLst/>
          </a:prstGeom>
          <a:solidFill>
            <a:srgbClr val="FFFFFF">
              <a:alpha val="50196"/>
            </a:srgbClr>
          </a:solidFill>
        </p:spPr>
        <p:txBody>
          <a:bodyPr wrap="none">
            <a:spAutoFit/>
          </a:bodyPr>
          <a:lstStyle/>
          <a:p>
            <a:r>
              <a:rPr lang="nl-NL" sz="1600" dirty="0" smtClean="0">
                <a:solidFill>
                  <a:schemeClr val="accent2">
                    <a:lumMod val="75000"/>
                  </a:schemeClr>
                </a:solidFill>
                <a:sym typeface="Wingdings" panose="05000000000000000000" pitchFamily="2" charset="2"/>
              </a:rPr>
              <a:t>configuratie</a:t>
            </a:r>
            <a:endParaRPr lang="nl-NL" sz="1600" dirty="0">
              <a:solidFill>
                <a:schemeClr val="accent2">
                  <a:lumMod val="75000"/>
                </a:schemeClr>
              </a:solidFill>
            </a:endParaRPr>
          </a:p>
        </p:txBody>
      </p:sp>
      <p:sp>
        <p:nvSpPr>
          <p:cNvPr id="24" name="Rectangle 23"/>
          <p:cNvSpPr/>
          <p:nvPr/>
        </p:nvSpPr>
        <p:spPr>
          <a:xfrm>
            <a:off x="4540753" y="5930116"/>
            <a:ext cx="761747" cy="523220"/>
          </a:xfrm>
          <a:prstGeom prst="rect">
            <a:avLst/>
          </a:prstGeom>
          <a:solidFill>
            <a:srgbClr val="FFFFFF">
              <a:alpha val="50196"/>
            </a:srgbClr>
          </a:solidFill>
        </p:spPr>
        <p:txBody>
          <a:bodyPr wrap="none">
            <a:spAutoFit/>
          </a:bodyPr>
          <a:lstStyle/>
          <a:p>
            <a:r>
              <a:rPr lang="nl-NL" sz="1400" dirty="0" smtClean="0">
                <a:solidFill>
                  <a:srgbClr val="7030A0"/>
                </a:solidFill>
                <a:sym typeface="Wingdings" panose="05000000000000000000" pitchFamily="2" charset="2"/>
              </a:rPr>
              <a:t>ruimte-</a:t>
            </a:r>
          </a:p>
          <a:p>
            <a:r>
              <a:rPr lang="nl-NL" sz="1400" dirty="0" smtClean="0">
                <a:solidFill>
                  <a:srgbClr val="7030A0"/>
                </a:solidFill>
                <a:sym typeface="Wingdings" panose="05000000000000000000" pitchFamily="2" charset="2"/>
              </a:rPr>
              <a:t>lading </a:t>
            </a:r>
            <a:endParaRPr lang="nl-NL" sz="1400" dirty="0">
              <a:solidFill>
                <a:srgbClr val="7030A0"/>
              </a:solidFill>
            </a:endParaRPr>
          </a:p>
        </p:txBody>
      </p:sp>
      <p:sp>
        <p:nvSpPr>
          <p:cNvPr id="25" name="Rectangle 24"/>
          <p:cNvSpPr/>
          <p:nvPr/>
        </p:nvSpPr>
        <p:spPr>
          <a:xfrm>
            <a:off x="2565864" y="5949280"/>
            <a:ext cx="1358064" cy="523220"/>
          </a:xfrm>
          <a:prstGeom prst="rect">
            <a:avLst/>
          </a:prstGeom>
          <a:solidFill>
            <a:srgbClr val="FFFFFF">
              <a:alpha val="50196"/>
            </a:srgbClr>
          </a:solidFill>
        </p:spPr>
        <p:txBody>
          <a:bodyPr wrap="none">
            <a:spAutoFit/>
          </a:bodyPr>
          <a:lstStyle/>
          <a:p>
            <a:r>
              <a:rPr lang="nl-NL" sz="1400" dirty="0" smtClean="0">
                <a:solidFill>
                  <a:srgbClr val="008080"/>
                </a:solidFill>
                <a:sym typeface="Wingdings" panose="05000000000000000000" pitchFamily="2" charset="2"/>
              </a:rPr>
              <a:t>meerderheids-</a:t>
            </a:r>
          </a:p>
          <a:p>
            <a:r>
              <a:rPr lang="nl-NL" sz="1400" dirty="0" smtClean="0">
                <a:solidFill>
                  <a:srgbClr val="008080"/>
                </a:solidFill>
                <a:sym typeface="Wingdings" panose="05000000000000000000" pitchFamily="2" charset="2"/>
              </a:rPr>
              <a:t>ladingsdragers</a:t>
            </a:r>
            <a:endParaRPr lang="nl-NL" sz="1400" dirty="0">
              <a:solidFill>
                <a:srgbClr val="008080"/>
              </a:solidFill>
            </a:endParaRPr>
          </a:p>
        </p:txBody>
      </p:sp>
      <p:graphicFrame>
        <p:nvGraphicFramePr>
          <p:cNvPr id="27" name="Object 26"/>
          <p:cNvGraphicFramePr>
            <a:graphicFrameLocks noChangeAspect="1"/>
          </p:cNvGraphicFramePr>
          <p:nvPr>
            <p:extLst/>
          </p:nvPr>
        </p:nvGraphicFramePr>
        <p:xfrm>
          <a:off x="5955640" y="5901404"/>
          <a:ext cx="977339" cy="589357"/>
        </p:xfrm>
        <a:graphic>
          <a:graphicData uri="http://schemas.openxmlformats.org/presentationml/2006/ole">
            <mc:AlternateContent xmlns:mc="http://schemas.openxmlformats.org/markup-compatibility/2006">
              <mc:Choice xmlns:v="urn:schemas-microsoft-com:vml" Requires="v">
                <p:oleObj spid="_x0000_s424970" name="Equation" r:id="rId6" imgW="685800" imgH="419040" progId="Equation.DSMT4">
                  <p:embed/>
                </p:oleObj>
              </mc:Choice>
              <mc:Fallback>
                <p:oleObj name="Equation" r:id="rId6" imgW="685800" imgH="419040" progId="Equation.DSMT4">
                  <p:embed/>
                  <p:pic>
                    <p:nvPicPr>
                      <p:cNvPr id="27" name="Object 26"/>
                      <p:cNvPicPr>
                        <a:picLocks noChangeAspect="1" noChangeArrowheads="1"/>
                      </p:cNvPicPr>
                      <p:nvPr/>
                    </p:nvPicPr>
                    <p:blipFill>
                      <a:blip r:embed="rId7"/>
                      <a:srcRect/>
                      <a:stretch>
                        <a:fillRect/>
                      </a:stretch>
                    </p:blipFill>
                    <p:spPr bwMode="auto">
                      <a:xfrm>
                        <a:off x="5955640" y="5901404"/>
                        <a:ext cx="977339" cy="589357"/>
                      </a:xfrm>
                      <a:prstGeom prst="rect">
                        <a:avLst/>
                      </a:prstGeom>
                      <a:noFill/>
                      <a:ln>
                        <a:noFill/>
                      </a:ln>
                    </p:spPr>
                  </p:pic>
                </p:oleObj>
              </mc:Fallback>
            </mc:AlternateContent>
          </a:graphicData>
        </a:graphic>
      </p:graphicFrame>
      <p:grpSp>
        <p:nvGrpSpPr>
          <p:cNvPr id="28" name="Groep 27"/>
          <p:cNvGrpSpPr/>
          <p:nvPr/>
        </p:nvGrpSpPr>
        <p:grpSpPr>
          <a:xfrm>
            <a:off x="9666625" y="393544"/>
            <a:ext cx="7557778" cy="6107757"/>
            <a:chOff x="9858378" y="-4275856"/>
            <a:chExt cx="7557778" cy="6107757"/>
          </a:xfrm>
        </p:grpSpPr>
        <p:pic>
          <p:nvPicPr>
            <p:cNvPr id="30" name="Afbeelding 29"/>
            <p:cNvPicPr>
              <a:picLocks noChangeAspect="1"/>
            </p:cNvPicPr>
            <p:nvPr/>
          </p:nvPicPr>
          <p:blipFill>
            <a:blip r:embed="rId8"/>
            <a:stretch>
              <a:fillRect/>
            </a:stretch>
          </p:blipFill>
          <p:spPr>
            <a:xfrm>
              <a:off x="9858378" y="-4275856"/>
              <a:ext cx="7524750" cy="5876925"/>
            </a:xfrm>
            <a:prstGeom prst="rect">
              <a:avLst/>
            </a:prstGeom>
          </p:spPr>
        </p:pic>
        <p:sp>
          <p:nvSpPr>
            <p:cNvPr id="31" name="Rechthoek 30"/>
            <p:cNvSpPr/>
            <p:nvPr/>
          </p:nvSpPr>
          <p:spPr>
            <a:xfrm>
              <a:off x="12033812" y="1370236"/>
              <a:ext cx="5382344" cy="461665"/>
            </a:xfrm>
            <a:prstGeom prst="rect">
              <a:avLst/>
            </a:prstGeom>
          </p:spPr>
          <p:txBody>
            <a:bodyPr wrap="square">
              <a:spAutoFit/>
            </a:bodyPr>
            <a:lstStyle/>
            <a:p>
              <a:pPr marL="0" indent="0">
                <a:buNone/>
              </a:pPr>
              <a:r>
                <a:rPr lang="en-US" sz="1200" dirty="0">
                  <a:hlinkClick r:id="rId9"/>
                </a:rPr>
                <a:t>https://</a:t>
              </a:r>
              <a:r>
                <a:rPr lang="en-US" sz="1200" dirty="0" smtClean="0">
                  <a:hlinkClick r:id="rId9"/>
                </a:rPr>
                <a:t>www.pveducation.org/pvcdrom/solving-for-depletion-region</a:t>
              </a:r>
              <a:endParaRPr lang="en-US" sz="1200" dirty="0" smtClean="0"/>
            </a:p>
            <a:p>
              <a:pPr marL="0" indent="0">
                <a:buNone/>
              </a:pPr>
              <a:endParaRPr lang="en-US" sz="1200" dirty="0"/>
            </a:p>
          </p:txBody>
        </p:sp>
      </p:grpSp>
      <p:sp>
        <p:nvSpPr>
          <p:cNvPr id="4" name="Rechthoek 3"/>
          <p:cNvSpPr/>
          <p:nvPr/>
        </p:nvSpPr>
        <p:spPr>
          <a:xfrm>
            <a:off x="2781161" y="2181542"/>
            <a:ext cx="465192" cy="400110"/>
          </a:xfrm>
          <a:prstGeom prst="rect">
            <a:avLst/>
          </a:prstGeom>
          <a:solidFill>
            <a:schemeClr val="bg1"/>
          </a:solidFill>
        </p:spPr>
        <p:txBody>
          <a:bodyPr wrap="none">
            <a:spAutoFit/>
          </a:bodyPr>
          <a:lstStyle/>
          <a:p>
            <a:r>
              <a:rPr lang="en-US" sz="2000" dirty="0" err="1" smtClean="0">
                <a:solidFill>
                  <a:schemeClr val="tx2"/>
                </a:solidFill>
              </a:rPr>
              <a:t>N</a:t>
            </a:r>
            <a:r>
              <a:rPr lang="en-US" sz="2000" baseline="-25000" dirty="0" err="1" smtClean="0">
                <a:solidFill>
                  <a:schemeClr val="tx2"/>
                </a:solidFill>
              </a:rPr>
              <a:t>d</a:t>
            </a:r>
            <a:endParaRPr lang="nl-NL" sz="2000" baseline="-25000" dirty="0"/>
          </a:p>
        </p:txBody>
      </p:sp>
      <p:sp>
        <p:nvSpPr>
          <p:cNvPr id="29" name="Rechthoek 28"/>
          <p:cNvSpPr/>
          <p:nvPr/>
        </p:nvSpPr>
        <p:spPr bwMode="auto">
          <a:xfrm>
            <a:off x="3733884" y="5080992"/>
            <a:ext cx="452264" cy="2922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26" name="Rechthoek 25"/>
          <p:cNvSpPr/>
          <p:nvPr/>
        </p:nvSpPr>
        <p:spPr>
          <a:xfrm>
            <a:off x="3691332" y="4973106"/>
            <a:ext cx="465192" cy="400110"/>
          </a:xfrm>
          <a:prstGeom prst="rect">
            <a:avLst/>
          </a:prstGeom>
          <a:noFill/>
        </p:spPr>
        <p:txBody>
          <a:bodyPr wrap="none">
            <a:spAutoFit/>
          </a:bodyPr>
          <a:lstStyle/>
          <a:p>
            <a:r>
              <a:rPr lang="en-US" sz="2000" dirty="0" smtClean="0">
                <a:solidFill>
                  <a:schemeClr val="tx2"/>
                </a:solidFill>
              </a:rPr>
              <a:t>N</a:t>
            </a:r>
            <a:r>
              <a:rPr lang="en-US" sz="2000" baseline="-25000" dirty="0" smtClean="0">
                <a:solidFill>
                  <a:schemeClr val="tx2"/>
                </a:solidFill>
              </a:rPr>
              <a:t>a</a:t>
            </a:r>
            <a:endParaRPr lang="nl-NL" sz="2000" baseline="-25000" dirty="0"/>
          </a:p>
        </p:txBody>
      </p:sp>
      <p:sp>
        <p:nvSpPr>
          <p:cNvPr id="32" name="Rectangle 8"/>
          <p:cNvSpPr/>
          <p:nvPr/>
        </p:nvSpPr>
        <p:spPr>
          <a:xfrm>
            <a:off x="1905000" y="940658"/>
            <a:ext cx="5181600" cy="400110"/>
          </a:xfrm>
          <a:prstGeom prst="rect">
            <a:avLst/>
          </a:prstGeom>
          <a:solidFill>
            <a:srgbClr val="FFFFFF"/>
          </a:solidFill>
        </p:spPr>
        <p:txBody>
          <a:bodyPr wrap="square">
            <a:spAutoFit/>
          </a:bodyPr>
          <a:lstStyle/>
          <a:p>
            <a:r>
              <a:rPr lang="nl-NL" sz="2000" dirty="0" smtClean="0">
                <a:solidFill>
                  <a:srgbClr val="7030A0"/>
                </a:solidFill>
              </a:rPr>
              <a:t>mobiele ladingsdragers versus ruimtelading</a:t>
            </a:r>
            <a:endParaRPr lang="nl-NL" sz="2000" baseline="30000" dirty="0">
              <a:solidFill>
                <a:srgbClr val="7030A0"/>
              </a:solidFill>
            </a:endParaRPr>
          </a:p>
        </p:txBody>
      </p:sp>
    </p:spTree>
    <p:extLst>
      <p:ext uri="{BB962C8B-B14F-4D97-AF65-F5344CB8AC3E}">
        <p14:creationId xmlns:p14="http://schemas.microsoft.com/office/powerpoint/2010/main" val="302925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13" rIns="91425" bIns="45713" anchor="ctr"/>
          <a:lstStyle/>
          <a:p>
            <a:pPr algn="l"/>
            <a:r>
              <a:rPr lang="nl-NL" sz="2500" dirty="0" err="1" smtClean="0">
                <a:solidFill>
                  <a:schemeClr val="tx2"/>
                </a:solidFill>
              </a:rPr>
              <a:t>pn</a:t>
            </a:r>
            <a:r>
              <a:rPr lang="nl-NL" sz="2500" dirty="0" smtClean="0">
                <a:solidFill>
                  <a:schemeClr val="tx2"/>
                </a:solidFill>
              </a:rPr>
              <a:t>-overgang met extern spanningsverschil</a:t>
            </a:r>
            <a:endParaRPr lang="nl-NL"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 xmlns:a14="http://schemas.microsoft.com/office/drawing/2010/main">
                <a:noFill/>
              </a14:hiddenFill>
            </a:ext>
          </a:extLst>
        </p:spPr>
        <p:txBody>
          <a:bodyPr wrap="none" lIns="91425" tIns="45713" rIns="91425" bIns="45713" anchor="ctr"/>
          <a:lstStyle/>
          <a:p>
            <a:endParaRPr lang="en-GB"/>
          </a:p>
        </p:txBody>
      </p:sp>
      <p:sp>
        <p:nvSpPr>
          <p:cNvPr id="12" name="Rectangle 11"/>
          <p:cNvSpPr/>
          <p:nvPr/>
        </p:nvSpPr>
        <p:spPr>
          <a:xfrm>
            <a:off x="8964488" y="6000500"/>
            <a:ext cx="5181600" cy="707886"/>
          </a:xfrm>
          <a:prstGeom prst="rect">
            <a:avLst/>
          </a:prstGeom>
          <a:solidFill>
            <a:srgbClr val="FFFFFF"/>
          </a:solidFill>
        </p:spPr>
        <p:txBody>
          <a:bodyPr wrap="square">
            <a:spAutoFit/>
          </a:bodyPr>
          <a:lstStyle/>
          <a:p>
            <a:r>
              <a:rPr lang="nl-NL" sz="2000" dirty="0" smtClean="0">
                <a:solidFill>
                  <a:srgbClr val="7030A0"/>
                </a:solidFill>
              </a:rPr>
              <a:t>voor zowel </a:t>
            </a:r>
            <a:r>
              <a:rPr lang="nl-NL" sz="2000" dirty="0" err="1" smtClean="0">
                <a:solidFill>
                  <a:srgbClr val="7030A0"/>
                </a:solidFill>
              </a:rPr>
              <a:t>e</a:t>
            </a:r>
            <a:r>
              <a:rPr lang="nl-NL" sz="2000" baseline="30000" dirty="0" smtClean="0">
                <a:solidFill>
                  <a:srgbClr val="7030A0"/>
                </a:solidFill>
              </a:rPr>
              <a:t>-</a:t>
            </a:r>
            <a:r>
              <a:rPr lang="nl-NL" sz="2000" dirty="0" smtClean="0">
                <a:solidFill>
                  <a:srgbClr val="7030A0"/>
                </a:solidFill>
              </a:rPr>
              <a:t> als </a:t>
            </a:r>
            <a:r>
              <a:rPr lang="en-US" sz="2000" dirty="0" err="1" smtClean="0">
                <a:solidFill>
                  <a:srgbClr val="7030A0"/>
                </a:solidFill>
              </a:rPr>
              <a:t>gaten</a:t>
            </a:r>
            <a:r>
              <a:rPr lang="en-US" sz="2000" dirty="0" smtClean="0">
                <a:solidFill>
                  <a:srgbClr val="7030A0"/>
                </a:solidFill>
              </a:rPr>
              <a:t> </a:t>
            </a:r>
            <a:r>
              <a:rPr lang="en-US" sz="2000" dirty="0" err="1" smtClean="0">
                <a:solidFill>
                  <a:srgbClr val="7030A0"/>
                </a:solidFill>
              </a:rPr>
              <a:t>stelt</a:t>
            </a:r>
            <a:r>
              <a:rPr lang="en-US" sz="2000" dirty="0" smtClean="0">
                <a:solidFill>
                  <a:srgbClr val="7030A0"/>
                </a:solidFill>
              </a:rPr>
              <a:t> </a:t>
            </a:r>
            <a:r>
              <a:rPr lang="en-US" sz="2000" dirty="0" err="1" smtClean="0">
                <a:solidFill>
                  <a:srgbClr val="7030A0"/>
                </a:solidFill>
              </a:rPr>
              <a:t>zich</a:t>
            </a:r>
            <a:r>
              <a:rPr lang="en-US" sz="2000" dirty="0" smtClean="0">
                <a:solidFill>
                  <a:srgbClr val="7030A0"/>
                </a:solidFill>
              </a:rPr>
              <a:t> </a:t>
            </a:r>
            <a:r>
              <a:rPr lang="nl-NL" sz="2000" dirty="0" smtClean="0">
                <a:solidFill>
                  <a:srgbClr val="7030A0"/>
                </a:solidFill>
              </a:rPr>
              <a:t>een evenwicht in tussen drift- en diffusiestromen</a:t>
            </a:r>
            <a:endParaRPr lang="en-GB" sz="2000" baseline="30000" dirty="0">
              <a:solidFill>
                <a:srgbClr val="7030A0"/>
              </a:solidFill>
            </a:endParaRPr>
          </a:p>
        </p:txBody>
      </p:sp>
      <p:grpSp>
        <p:nvGrpSpPr>
          <p:cNvPr id="2" name="Group 3"/>
          <p:cNvGrpSpPr/>
          <p:nvPr/>
        </p:nvGrpSpPr>
        <p:grpSpPr>
          <a:xfrm>
            <a:off x="827584" y="908720"/>
            <a:ext cx="7455942" cy="4514193"/>
            <a:chOff x="827584" y="1844824"/>
            <a:chExt cx="7455942" cy="4514193"/>
          </a:xfrm>
        </p:grpSpPr>
        <p:pic>
          <p:nvPicPr>
            <p:cNvPr id="3" name="Picture 2"/>
            <p:cNvPicPr>
              <a:picLocks noChangeAspect="1"/>
            </p:cNvPicPr>
            <p:nvPr/>
          </p:nvPicPr>
          <p:blipFill>
            <a:blip r:embed="rId3"/>
            <a:stretch>
              <a:fillRect/>
            </a:stretch>
          </p:blipFill>
          <p:spPr>
            <a:xfrm>
              <a:off x="827584" y="1844824"/>
              <a:ext cx="7455942" cy="4514193"/>
            </a:xfrm>
            <a:prstGeom prst="rect">
              <a:avLst/>
            </a:prstGeom>
          </p:spPr>
        </p:pic>
        <p:sp>
          <p:nvSpPr>
            <p:cNvPr id="13" name="Rectangle 12"/>
            <p:cNvSpPr/>
            <p:nvPr/>
          </p:nvSpPr>
          <p:spPr bwMode="auto">
            <a:xfrm>
              <a:off x="4583112" y="5991767"/>
              <a:ext cx="420936" cy="36725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sp>
          <p:nvSpPr>
            <p:cNvPr id="20" name="Rectangle 19"/>
            <p:cNvSpPr/>
            <p:nvPr/>
          </p:nvSpPr>
          <p:spPr bwMode="auto">
            <a:xfrm>
              <a:off x="827584" y="5991767"/>
              <a:ext cx="487162" cy="36725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sp>
        <p:nvSpPr>
          <p:cNvPr id="5" name="Rectangle 4"/>
          <p:cNvSpPr/>
          <p:nvPr/>
        </p:nvSpPr>
        <p:spPr>
          <a:xfrm>
            <a:off x="5410200" y="5269468"/>
            <a:ext cx="2814555" cy="369332"/>
          </a:xfrm>
          <a:prstGeom prst="rect">
            <a:avLst/>
          </a:prstGeom>
        </p:spPr>
        <p:txBody>
          <a:bodyPr wrap="none">
            <a:spAutoFit/>
          </a:bodyPr>
          <a:lstStyle/>
          <a:p>
            <a:r>
              <a:rPr lang="nl-NL" sz="1800" dirty="0" smtClean="0">
                <a:solidFill>
                  <a:srgbClr val="7030A0"/>
                </a:solidFill>
              </a:rPr>
              <a:t>sperstroom/donkerstroom</a:t>
            </a:r>
            <a:endParaRPr lang="nl-NL" sz="1800" dirty="0"/>
          </a:p>
        </p:txBody>
      </p:sp>
      <p:sp>
        <p:nvSpPr>
          <p:cNvPr id="21" name="Rectangle 20"/>
          <p:cNvSpPr/>
          <p:nvPr/>
        </p:nvSpPr>
        <p:spPr>
          <a:xfrm>
            <a:off x="1027691" y="5602014"/>
            <a:ext cx="3114956" cy="1200329"/>
          </a:xfrm>
          <a:prstGeom prst="rect">
            <a:avLst/>
          </a:prstGeom>
        </p:spPr>
        <p:txBody>
          <a:bodyPr wrap="none">
            <a:spAutoFit/>
          </a:bodyPr>
          <a:lstStyle/>
          <a:p>
            <a:r>
              <a:rPr lang="nl-NL" sz="1800" dirty="0" smtClean="0">
                <a:solidFill>
                  <a:srgbClr val="7030A0"/>
                </a:solidFill>
              </a:rPr>
              <a:t>V in doorlaatrichting</a:t>
            </a:r>
          </a:p>
          <a:p>
            <a:r>
              <a:rPr lang="nl-NL" sz="1800" dirty="0" smtClean="0">
                <a:solidFill>
                  <a:srgbClr val="7030A0"/>
                </a:solidFill>
                <a:sym typeface="Wingdings" panose="05000000000000000000" pitchFamily="2" charset="2"/>
              </a:rPr>
              <a:t></a:t>
            </a:r>
            <a:r>
              <a:rPr lang="nl-NL" sz="1800" dirty="0" smtClean="0">
                <a:solidFill>
                  <a:srgbClr val="7030A0"/>
                </a:solidFill>
              </a:rPr>
              <a:t> verarmingsgebied kleiner</a:t>
            </a:r>
          </a:p>
          <a:p>
            <a:r>
              <a:rPr lang="nl-NL" sz="1800" dirty="0" smtClean="0">
                <a:solidFill>
                  <a:srgbClr val="7030A0"/>
                </a:solidFill>
              </a:rPr>
              <a:t>V &gt; drempelspanning: </a:t>
            </a:r>
          </a:p>
          <a:p>
            <a:r>
              <a:rPr lang="nl-NL" sz="1800" dirty="0" smtClean="0">
                <a:solidFill>
                  <a:srgbClr val="7030A0"/>
                </a:solidFill>
              </a:rPr>
              <a:t>verarmingsgebied verdwijnt</a:t>
            </a:r>
            <a:endParaRPr lang="nl-NL" sz="1800" dirty="0"/>
          </a:p>
        </p:txBody>
      </p:sp>
      <p:sp>
        <p:nvSpPr>
          <p:cNvPr id="6" name="Rectangle 5"/>
          <p:cNvSpPr/>
          <p:nvPr/>
        </p:nvSpPr>
        <p:spPr>
          <a:xfrm>
            <a:off x="899592" y="931936"/>
            <a:ext cx="1018227" cy="369332"/>
          </a:xfrm>
          <a:prstGeom prst="rect">
            <a:avLst/>
          </a:prstGeom>
        </p:spPr>
        <p:txBody>
          <a:bodyPr wrap="none">
            <a:spAutoFit/>
          </a:bodyPr>
          <a:lstStyle/>
          <a:p>
            <a:r>
              <a:rPr lang="nl-NL" sz="1800" dirty="0" smtClean="0">
                <a:solidFill>
                  <a:srgbClr val="7030A0"/>
                </a:solidFill>
              </a:rPr>
              <a:t>doorlaat</a:t>
            </a:r>
            <a:endParaRPr lang="nl-NL" sz="1800" dirty="0">
              <a:solidFill>
                <a:srgbClr val="7030A0"/>
              </a:solidFill>
            </a:endParaRPr>
          </a:p>
        </p:txBody>
      </p:sp>
      <p:sp>
        <p:nvSpPr>
          <p:cNvPr id="22" name="Rectangle 21"/>
          <p:cNvSpPr/>
          <p:nvPr/>
        </p:nvSpPr>
        <p:spPr>
          <a:xfrm>
            <a:off x="4788024" y="908720"/>
            <a:ext cx="633507" cy="369332"/>
          </a:xfrm>
          <a:prstGeom prst="rect">
            <a:avLst/>
          </a:prstGeom>
        </p:spPr>
        <p:txBody>
          <a:bodyPr wrap="none">
            <a:spAutoFit/>
          </a:bodyPr>
          <a:lstStyle/>
          <a:p>
            <a:r>
              <a:rPr lang="nl-NL" sz="1800" dirty="0" smtClean="0">
                <a:solidFill>
                  <a:srgbClr val="7030A0"/>
                </a:solidFill>
              </a:rPr>
              <a:t>sper</a:t>
            </a:r>
            <a:endParaRPr lang="nl-NL" sz="1800" dirty="0">
              <a:solidFill>
                <a:srgbClr val="7030A0"/>
              </a:solidFill>
            </a:endParaRPr>
          </a:p>
        </p:txBody>
      </p:sp>
      <p:sp>
        <p:nvSpPr>
          <p:cNvPr id="18" name="Rectangle 17"/>
          <p:cNvSpPr/>
          <p:nvPr/>
        </p:nvSpPr>
        <p:spPr>
          <a:xfrm>
            <a:off x="9001000" y="3613666"/>
            <a:ext cx="4572000" cy="1015663"/>
          </a:xfrm>
          <a:prstGeom prst="rect">
            <a:avLst/>
          </a:prstGeom>
        </p:spPr>
        <p:txBody>
          <a:bodyPr>
            <a:spAutoFit/>
          </a:bodyPr>
          <a:lstStyle/>
          <a:p>
            <a:r>
              <a:rPr lang="en-GB" sz="2000" dirty="0">
                <a:hlinkClick r:id="rId4"/>
              </a:rPr>
              <a:t>http://</a:t>
            </a:r>
            <a:r>
              <a:rPr lang="en-GB" sz="2000" dirty="0" smtClean="0">
                <a:hlinkClick r:id="rId4"/>
              </a:rPr>
              <a:t>www.pveducation.org/pvcdrom/diode-equation</a:t>
            </a:r>
            <a:endParaRPr lang="en-GB" sz="2000" dirty="0" smtClean="0"/>
          </a:p>
          <a:p>
            <a:endParaRPr lang="en-GB" sz="2000" dirty="0"/>
          </a:p>
        </p:txBody>
      </p:sp>
      <p:pic>
        <p:nvPicPr>
          <p:cNvPr id="4" name="Afbeelding 3"/>
          <p:cNvPicPr>
            <a:picLocks noChangeAspect="1"/>
          </p:cNvPicPr>
          <p:nvPr/>
        </p:nvPicPr>
        <p:blipFill>
          <a:blip r:embed="rId5"/>
          <a:stretch>
            <a:fillRect/>
          </a:stretch>
        </p:blipFill>
        <p:spPr>
          <a:xfrm>
            <a:off x="9144000" y="-18929"/>
            <a:ext cx="3556000" cy="2781300"/>
          </a:xfrm>
          <a:prstGeom prst="rect">
            <a:avLst/>
          </a:prstGeom>
        </p:spPr>
      </p:pic>
      <p:sp>
        <p:nvSpPr>
          <p:cNvPr id="8" name="Rechthoek 7"/>
          <p:cNvSpPr/>
          <p:nvPr/>
        </p:nvSpPr>
        <p:spPr>
          <a:xfrm>
            <a:off x="9144000" y="2564904"/>
            <a:ext cx="7038528" cy="600164"/>
          </a:xfrm>
          <a:prstGeom prst="rect">
            <a:avLst/>
          </a:prstGeom>
        </p:spPr>
        <p:txBody>
          <a:bodyPr wrap="square">
            <a:spAutoFit/>
          </a:bodyPr>
          <a:lstStyle/>
          <a:p>
            <a:r>
              <a:rPr lang="nl-NL" sz="1100" dirty="0">
                <a:hlinkClick r:id="rId6"/>
              </a:rPr>
              <a:t>https://en.wikibooks.org/wiki/Introduction_to_Inorganic_Chemistry/Electronic_Properties_of_Materials:_Superconductors_and_Semiconductors#_10.6_Diodes,</a:t>
            </a:r>
            <a:r>
              <a:rPr lang="nl-NL" sz="1100" dirty="0" smtClean="0">
                <a:hlinkClick r:id="rId6"/>
              </a:rPr>
              <a:t>_LEDs_and_solar_cells</a:t>
            </a:r>
            <a:endParaRPr lang="nl-NL" sz="1100" dirty="0" smtClean="0"/>
          </a:p>
          <a:p>
            <a:endParaRPr lang="nl-NL" sz="1100" dirty="0"/>
          </a:p>
        </p:txBody>
      </p:sp>
    </p:spTree>
    <p:extLst>
      <p:ext uri="{BB962C8B-B14F-4D97-AF65-F5344CB8AC3E}">
        <p14:creationId xmlns:p14="http://schemas.microsoft.com/office/powerpoint/2010/main" val="42263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324528" y="4808449"/>
            <a:ext cx="2759089" cy="461665"/>
          </a:xfrm>
          <a:prstGeom prst="rect">
            <a:avLst/>
          </a:prstGeom>
        </p:spPr>
        <p:txBody>
          <a:bodyPr wrap="none">
            <a:spAutoFit/>
          </a:bodyPr>
          <a:lstStyle/>
          <a:p>
            <a:r>
              <a:rPr lang="en-GB" b="1" dirty="0" smtClean="0"/>
              <a:t>(</a:t>
            </a:r>
            <a:r>
              <a:rPr lang="en-GB" b="1" dirty="0" err="1" smtClean="0"/>
              <a:t>δίοδος</a:t>
            </a:r>
            <a:r>
              <a:rPr lang="en-GB" b="1" dirty="0" smtClean="0"/>
              <a:t>=</a:t>
            </a:r>
            <a:r>
              <a:rPr lang="en-GB" b="1" dirty="0" err="1" smtClean="0"/>
              <a:t>bergpas</a:t>
            </a:r>
            <a:r>
              <a:rPr lang="en-GB" b="1" dirty="0" smtClean="0"/>
              <a:t>)</a:t>
            </a:r>
            <a:endParaRPr lang="en-GB" dirty="0"/>
          </a:p>
        </p:txBody>
      </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nl-NL" sz="2800" dirty="0" smtClean="0">
                <a:solidFill>
                  <a:srgbClr val="7030A0"/>
                </a:solidFill>
              </a:rPr>
              <a:t>Drift- en diffusiestroom </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sp>
        <p:nvSpPr>
          <p:cNvPr id="12" name="Rectangle 11"/>
          <p:cNvSpPr/>
          <p:nvPr/>
        </p:nvSpPr>
        <p:spPr>
          <a:xfrm>
            <a:off x="8964488" y="6000500"/>
            <a:ext cx="5181600" cy="707886"/>
          </a:xfrm>
          <a:prstGeom prst="rect">
            <a:avLst/>
          </a:prstGeom>
          <a:solidFill>
            <a:srgbClr val="FFFFFF"/>
          </a:solidFill>
        </p:spPr>
        <p:txBody>
          <a:bodyPr wrap="square">
            <a:spAutoFit/>
          </a:bodyPr>
          <a:lstStyle/>
          <a:p>
            <a:r>
              <a:rPr lang="nl-NL" sz="2000" dirty="0" smtClean="0">
                <a:solidFill>
                  <a:srgbClr val="7030A0"/>
                </a:solidFill>
              </a:rPr>
              <a:t>voor zowel </a:t>
            </a:r>
            <a:r>
              <a:rPr lang="nl-NL" sz="2000" dirty="0" err="1" smtClean="0">
                <a:solidFill>
                  <a:srgbClr val="7030A0"/>
                </a:solidFill>
              </a:rPr>
              <a:t>e</a:t>
            </a:r>
            <a:r>
              <a:rPr lang="nl-NL" sz="2000" baseline="30000" dirty="0" smtClean="0">
                <a:solidFill>
                  <a:srgbClr val="7030A0"/>
                </a:solidFill>
              </a:rPr>
              <a:t>-</a:t>
            </a:r>
            <a:r>
              <a:rPr lang="nl-NL" sz="2000" dirty="0" smtClean="0">
                <a:solidFill>
                  <a:srgbClr val="7030A0"/>
                </a:solidFill>
              </a:rPr>
              <a:t> als </a:t>
            </a:r>
            <a:r>
              <a:rPr lang="en-US" sz="2000" dirty="0" err="1" smtClean="0">
                <a:solidFill>
                  <a:srgbClr val="7030A0"/>
                </a:solidFill>
              </a:rPr>
              <a:t>gaten</a:t>
            </a:r>
            <a:r>
              <a:rPr lang="en-US" sz="2000" dirty="0" smtClean="0">
                <a:solidFill>
                  <a:srgbClr val="7030A0"/>
                </a:solidFill>
              </a:rPr>
              <a:t> </a:t>
            </a:r>
            <a:r>
              <a:rPr lang="en-US" sz="2000" dirty="0" err="1" smtClean="0">
                <a:solidFill>
                  <a:srgbClr val="7030A0"/>
                </a:solidFill>
              </a:rPr>
              <a:t>stelt</a:t>
            </a:r>
            <a:r>
              <a:rPr lang="en-US" sz="2000" dirty="0" smtClean="0">
                <a:solidFill>
                  <a:srgbClr val="7030A0"/>
                </a:solidFill>
              </a:rPr>
              <a:t> </a:t>
            </a:r>
            <a:r>
              <a:rPr lang="en-US" sz="2000" dirty="0" err="1" smtClean="0">
                <a:solidFill>
                  <a:srgbClr val="7030A0"/>
                </a:solidFill>
              </a:rPr>
              <a:t>zich</a:t>
            </a:r>
            <a:r>
              <a:rPr lang="en-US" sz="2000" dirty="0" smtClean="0">
                <a:solidFill>
                  <a:srgbClr val="7030A0"/>
                </a:solidFill>
              </a:rPr>
              <a:t> </a:t>
            </a:r>
            <a:r>
              <a:rPr lang="nl-NL" sz="2000" dirty="0" smtClean="0">
                <a:solidFill>
                  <a:srgbClr val="7030A0"/>
                </a:solidFill>
              </a:rPr>
              <a:t>een evenwicht in tussen drift- en diffusiestromen</a:t>
            </a:r>
            <a:endParaRPr lang="en-GB" sz="2000" baseline="30000" dirty="0">
              <a:solidFill>
                <a:srgbClr val="7030A0"/>
              </a:solidFill>
            </a:endParaRPr>
          </a:p>
        </p:txBody>
      </p:sp>
      <p:sp>
        <p:nvSpPr>
          <p:cNvPr id="18" name="Rectangle 17"/>
          <p:cNvSpPr/>
          <p:nvPr/>
        </p:nvSpPr>
        <p:spPr>
          <a:xfrm>
            <a:off x="9001000" y="3613666"/>
            <a:ext cx="4572000" cy="1015663"/>
          </a:xfrm>
          <a:prstGeom prst="rect">
            <a:avLst/>
          </a:prstGeom>
        </p:spPr>
        <p:txBody>
          <a:bodyPr>
            <a:spAutoFit/>
          </a:bodyPr>
          <a:lstStyle/>
          <a:p>
            <a:r>
              <a:rPr lang="en-GB" sz="2000" dirty="0">
                <a:hlinkClick r:id="rId3"/>
              </a:rPr>
              <a:t>http://</a:t>
            </a:r>
            <a:r>
              <a:rPr lang="en-GB" sz="2000" dirty="0" smtClean="0">
                <a:hlinkClick r:id="rId3"/>
              </a:rPr>
              <a:t>www.pveducation.org/pvcdrom/diode-equation</a:t>
            </a:r>
            <a:endParaRPr lang="en-GB" sz="2000" dirty="0" smtClean="0"/>
          </a:p>
          <a:p>
            <a:endParaRPr lang="en-GB" sz="2000" dirty="0"/>
          </a:p>
        </p:txBody>
      </p:sp>
      <p:sp>
        <p:nvSpPr>
          <p:cNvPr id="17" name="Rectangle 16"/>
          <p:cNvSpPr/>
          <p:nvPr/>
        </p:nvSpPr>
        <p:spPr>
          <a:xfrm>
            <a:off x="990600" y="1209526"/>
            <a:ext cx="4972836" cy="1200329"/>
          </a:xfrm>
          <a:prstGeom prst="rect">
            <a:avLst/>
          </a:prstGeom>
        </p:spPr>
        <p:txBody>
          <a:bodyPr wrap="none">
            <a:spAutoFit/>
          </a:bodyPr>
          <a:lstStyle/>
          <a:p>
            <a:pPr algn="l"/>
            <a:r>
              <a:rPr lang="nl-NL" sz="1800" b="1" dirty="0" smtClean="0">
                <a:solidFill>
                  <a:srgbClr val="7030A0"/>
                </a:solidFill>
              </a:rPr>
              <a:t>driftstroom</a:t>
            </a:r>
            <a:r>
              <a:rPr lang="nl-NL" sz="1800" dirty="0" smtClean="0">
                <a:solidFill>
                  <a:srgbClr val="7030A0"/>
                </a:solidFill>
              </a:rPr>
              <a:t>: thermische energie </a:t>
            </a:r>
            <a:r>
              <a:rPr lang="nl-NL" sz="1800" dirty="0" smtClean="0">
                <a:solidFill>
                  <a:srgbClr val="7030A0"/>
                </a:solidFill>
                <a:latin typeface="Wingdings"/>
                <a:ea typeface="Wingdings"/>
                <a:cs typeface="Wingdings"/>
              </a:rPr>
              <a:t></a:t>
            </a:r>
            <a:r>
              <a:rPr lang="nl-NL" sz="1800" dirty="0" smtClean="0">
                <a:solidFill>
                  <a:srgbClr val="7030A0"/>
                </a:solidFill>
              </a:rPr>
              <a:t> </a:t>
            </a:r>
            <a:r>
              <a:rPr lang="nl-NL" sz="1800" dirty="0" err="1" smtClean="0">
                <a:solidFill>
                  <a:srgbClr val="7030A0"/>
                </a:solidFill>
              </a:rPr>
              <a:t>e</a:t>
            </a:r>
            <a:r>
              <a:rPr lang="nl-NL" sz="1800" baseline="30000" dirty="0" smtClean="0">
                <a:solidFill>
                  <a:srgbClr val="7030A0"/>
                </a:solidFill>
              </a:rPr>
              <a:t>- </a:t>
            </a:r>
            <a:r>
              <a:rPr lang="nl-NL" sz="1800" dirty="0" smtClean="0">
                <a:solidFill>
                  <a:srgbClr val="7030A0"/>
                </a:solidFill>
              </a:rPr>
              <a:t>-gatpaar</a:t>
            </a:r>
          </a:p>
          <a:p>
            <a:pPr algn="l"/>
            <a:r>
              <a:rPr lang="nl-NL" sz="1800" dirty="0" smtClean="0">
                <a:solidFill>
                  <a:srgbClr val="7030A0"/>
                </a:solidFill>
              </a:rPr>
              <a:t>        ingebouwd E-veld trekt e</a:t>
            </a:r>
            <a:r>
              <a:rPr lang="nl-NL" sz="1800" baseline="30000" dirty="0" smtClean="0">
                <a:solidFill>
                  <a:srgbClr val="7030A0"/>
                </a:solidFill>
              </a:rPr>
              <a:t>- </a:t>
            </a:r>
            <a:r>
              <a:rPr lang="nl-NL" sz="1800" dirty="0" smtClean="0">
                <a:solidFill>
                  <a:srgbClr val="7030A0"/>
                </a:solidFill>
              </a:rPr>
              <a:t>en gat uit elkaar</a:t>
            </a:r>
          </a:p>
          <a:p>
            <a:pPr algn="l"/>
            <a:endParaRPr lang="nl-NL" sz="1800" dirty="0" smtClean="0">
              <a:solidFill>
                <a:srgbClr val="7030A0"/>
              </a:solidFill>
            </a:endParaRPr>
          </a:p>
          <a:p>
            <a:pPr algn="l"/>
            <a:r>
              <a:rPr lang="nl-NL" sz="1800" dirty="0" smtClean="0">
                <a:solidFill>
                  <a:srgbClr val="1E4649"/>
                </a:solidFill>
                <a:latin typeface="Wingdings"/>
                <a:ea typeface="Wingdings"/>
                <a:cs typeface="Wingdings"/>
              </a:rPr>
              <a:t> </a:t>
            </a:r>
            <a:r>
              <a:rPr lang="nl-NL" sz="1800" dirty="0" smtClean="0">
                <a:solidFill>
                  <a:srgbClr val="1E4649"/>
                </a:solidFill>
              </a:rPr>
              <a:t>driftstroom </a:t>
            </a:r>
            <a:r>
              <a:rPr lang="nl-NL" sz="1800" dirty="0" smtClean="0">
                <a:solidFill>
                  <a:srgbClr val="1E4649"/>
                </a:solidFill>
                <a:latin typeface="Wingdings"/>
                <a:ea typeface="Wingdings"/>
                <a:cs typeface="Wingdings"/>
              </a:rPr>
              <a:t></a:t>
            </a:r>
            <a:r>
              <a:rPr lang="nl-NL" sz="1800" dirty="0" smtClean="0">
                <a:solidFill>
                  <a:srgbClr val="1E4649"/>
                </a:solidFill>
              </a:rPr>
              <a:t> als T </a:t>
            </a:r>
            <a:r>
              <a:rPr lang="nl-NL" sz="1800" dirty="0" smtClean="0">
                <a:solidFill>
                  <a:srgbClr val="1E4649"/>
                </a:solidFill>
                <a:latin typeface="Wingdings"/>
                <a:ea typeface="Wingdings"/>
                <a:cs typeface="Wingdings"/>
              </a:rPr>
              <a:t></a:t>
            </a:r>
            <a:endParaRPr lang="nl-NL" sz="1800" dirty="0" smtClean="0">
              <a:solidFill>
                <a:srgbClr val="1E4649"/>
              </a:solidFill>
            </a:endParaRPr>
          </a:p>
        </p:txBody>
      </p:sp>
      <p:sp>
        <p:nvSpPr>
          <p:cNvPr id="19" name="Rectangle 18"/>
          <p:cNvSpPr/>
          <p:nvPr/>
        </p:nvSpPr>
        <p:spPr>
          <a:xfrm>
            <a:off x="914400" y="3212976"/>
            <a:ext cx="7996420" cy="2646878"/>
          </a:xfrm>
          <a:prstGeom prst="rect">
            <a:avLst/>
          </a:prstGeom>
        </p:spPr>
        <p:txBody>
          <a:bodyPr wrap="none">
            <a:spAutoFit/>
          </a:bodyPr>
          <a:lstStyle/>
          <a:p>
            <a:pPr algn="l"/>
            <a:r>
              <a:rPr lang="nl-NL" sz="1800" b="1" dirty="0" smtClean="0">
                <a:solidFill>
                  <a:srgbClr val="7030A0"/>
                </a:solidFill>
              </a:rPr>
              <a:t>diffusiestroom</a:t>
            </a:r>
            <a:r>
              <a:rPr lang="nl-NL" sz="1800" dirty="0" smtClean="0">
                <a:solidFill>
                  <a:srgbClr val="7030A0"/>
                </a:solidFill>
              </a:rPr>
              <a:t>: </a:t>
            </a:r>
            <a:r>
              <a:rPr lang="nl-NL" sz="1800" dirty="0" smtClean="0">
                <a:solidFill>
                  <a:srgbClr val="7030A0"/>
                </a:solidFill>
                <a:latin typeface="Wingdings"/>
                <a:ea typeface="Wingdings"/>
                <a:cs typeface="Wingdings"/>
              </a:rPr>
              <a:t></a:t>
            </a:r>
            <a:r>
              <a:rPr lang="nl-NL" sz="1800" dirty="0" smtClean="0">
                <a:solidFill>
                  <a:srgbClr val="7030A0"/>
                </a:solidFill>
              </a:rPr>
              <a:t> overmaat: n-type: e</a:t>
            </a:r>
            <a:r>
              <a:rPr lang="nl-NL" sz="1800" baseline="30000" dirty="0" smtClean="0">
                <a:solidFill>
                  <a:srgbClr val="7030A0"/>
                </a:solidFill>
              </a:rPr>
              <a:t>- </a:t>
            </a:r>
          </a:p>
          <a:p>
            <a:pPr algn="l"/>
            <a:r>
              <a:rPr lang="nl-NL" sz="1800" baseline="30000" dirty="0">
                <a:solidFill>
                  <a:srgbClr val="7030A0"/>
                </a:solidFill>
              </a:rPr>
              <a:t>	</a:t>
            </a:r>
            <a:r>
              <a:rPr lang="nl-NL" sz="1800" baseline="30000" dirty="0" smtClean="0">
                <a:solidFill>
                  <a:srgbClr val="7030A0"/>
                </a:solidFill>
              </a:rPr>
              <a:t>	</a:t>
            </a:r>
            <a:r>
              <a:rPr lang="nl-NL" sz="1800" dirty="0" smtClean="0">
                <a:solidFill>
                  <a:srgbClr val="7030A0"/>
                </a:solidFill>
              </a:rPr>
              <a:t> 	     </a:t>
            </a:r>
            <a:r>
              <a:rPr lang="nl-NL" sz="1400" dirty="0" smtClean="0">
                <a:solidFill>
                  <a:srgbClr val="7030A0"/>
                </a:solidFill>
              </a:rPr>
              <a:t> </a:t>
            </a:r>
            <a:r>
              <a:rPr lang="nl-NL" sz="1800" dirty="0" smtClean="0">
                <a:solidFill>
                  <a:srgbClr val="7030A0"/>
                </a:solidFill>
              </a:rPr>
              <a:t>p-type: gaten</a:t>
            </a:r>
          </a:p>
          <a:p>
            <a:pPr algn="l"/>
            <a:r>
              <a:rPr lang="nl-NL" sz="1800" dirty="0" smtClean="0">
                <a:solidFill>
                  <a:srgbClr val="7030A0"/>
                </a:solidFill>
              </a:rPr>
              <a:t>Er is een kans dat enkele </a:t>
            </a:r>
          </a:p>
          <a:p>
            <a:pPr algn="l"/>
            <a:r>
              <a:rPr lang="nl-NL" sz="1800" dirty="0" smtClean="0">
                <a:solidFill>
                  <a:srgbClr val="7030A0"/>
                </a:solidFill>
              </a:rPr>
              <a:t>meerderheidsladingsdragers </a:t>
            </a:r>
          </a:p>
          <a:p>
            <a:pPr algn="l"/>
            <a:r>
              <a:rPr lang="nl-NL" sz="1800" dirty="0" smtClean="0">
                <a:solidFill>
                  <a:srgbClr val="7030A0"/>
                </a:solidFill>
              </a:rPr>
              <a:t>genoeg snelheid hebben om, tegen het </a:t>
            </a:r>
            <a:r>
              <a:rPr lang="nl-NL" sz="1800" dirty="0" err="1" smtClean="0">
                <a:solidFill>
                  <a:srgbClr val="7030A0"/>
                </a:solidFill>
              </a:rPr>
              <a:t>E-veld</a:t>
            </a:r>
            <a:r>
              <a:rPr lang="nl-NL" sz="1800" dirty="0" smtClean="0">
                <a:solidFill>
                  <a:srgbClr val="7030A0"/>
                </a:solidFill>
              </a:rPr>
              <a:t> in, </a:t>
            </a:r>
          </a:p>
          <a:p>
            <a:pPr algn="l"/>
            <a:r>
              <a:rPr lang="nl-NL" sz="1800" dirty="0" smtClean="0">
                <a:solidFill>
                  <a:srgbClr val="7030A0"/>
                </a:solidFill>
              </a:rPr>
              <a:t>het </a:t>
            </a:r>
            <a:r>
              <a:rPr lang="nl-NL" sz="1800" dirty="0" err="1" smtClean="0">
                <a:solidFill>
                  <a:srgbClr val="7030A0"/>
                </a:solidFill>
              </a:rPr>
              <a:t>verarmingsgebied</a:t>
            </a:r>
            <a:r>
              <a:rPr lang="nl-NL" sz="1800" dirty="0" smtClean="0">
                <a:solidFill>
                  <a:srgbClr val="7030A0"/>
                </a:solidFill>
              </a:rPr>
              <a:t> over te steken</a:t>
            </a:r>
          </a:p>
          <a:p>
            <a:pPr algn="l"/>
            <a:endParaRPr lang="nl-NL" sz="1100" dirty="0" smtClean="0">
              <a:solidFill>
                <a:srgbClr val="7030A0"/>
              </a:solidFill>
            </a:endParaRPr>
          </a:p>
          <a:p>
            <a:pPr algn="l"/>
            <a:endParaRPr lang="nl-NL" sz="1100" dirty="0" smtClean="0">
              <a:solidFill>
                <a:srgbClr val="7030A0"/>
              </a:solidFill>
            </a:endParaRPr>
          </a:p>
          <a:p>
            <a:pPr algn="l"/>
            <a:r>
              <a:rPr lang="nl-NL" sz="1800" dirty="0" smtClean="0">
                <a:solidFill>
                  <a:srgbClr val="1E4649"/>
                </a:solidFill>
                <a:latin typeface="Wingdings"/>
                <a:ea typeface="Wingdings"/>
                <a:cs typeface="Wingdings"/>
              </a:rPr>
              <a:t></a:t>
            </a:r>
            <a:r>
              <a:rPr lang="nl-NL" sz="1800" dirty="0" smtClean="0">
                <a:solidFill>
                  <a:srgbClr val="1E4649"/>
                </a:solidFill>
              </a:rPr>
              <a:t> diffusiestroom </a:t>
            </a:r>
            <a:r>
              <a:rPr lang="nl-NL" sz="1800" dirty="0" smtClean="0">
                <a:solidFill>
                  <a:srgbClr val="1E4649"/>
                </a:solidFill>
                <a:latin typeface="Wingdings"/>
                <a:ea typeface="Wingdings"/>
                <a:cs typeface="Wingdings"/>
              </a:rPr>
              <a:t></a:t>
            </a:r>
            <a:r>
              <a:rPr lang="nl-NL" sz="1800" dirty="0" smtClean="0">
                <a:solidFill>
                  <a:srgbClr val="1E4649"/>
                </a:solidFill>
              </a:rPr>
              <a:t> als T </a:t>
            </a:r>
            <a:r>
              <a:rPr lang="nl-NL" sz="1800" dirty="0" smtClean="0">
                <a:solidFill>
                  <a:srgbClr val="1E4649"/>
                </a:solidFill>
                <a:latin typeface="Wingdings"/>
                <a:ea typeface="Wingdings"/>
                <a:cs typeface="Wingdings"/>
              </a:rPr>
              <a:t>  </a:t>
            </a:r>
            <a:r>
              <a:rPr lang="nl-NL" sz="1800" dirty="0" smtClean="0">
                <a:solidFill>
                  <a:srgbClr val="1E4649"/>
                </a:solidFill>
              </a:rPr>
              <a:t>(want &lt;v&gt; </a:t>
            </a:r>
            <a:r>
              <a:rPr lang="nl-NL" sz="1800" dirty="0" smtClean="0">
                <a:solidFill>
                  <a:srgbClr val="1E4649"/>
                </a:solidFill>
                <a:latin typeface="Wingdings"/>
                <a:ea typeface="Wingdings"/>
                <a:cs typeface="Wingdings"/>
              </a:rPr>
              <a:t></a:t>
            </a:r>
            <a:r>
              <a:rPr lang="nl-NL" sz="1800" dirty="0" smtClean="0">
                <a:solidFill>
                  <a:srgbClr val="1E4649"/>
                </a:solidFill>
              </a:rPr>
              <a:t> </a:t>
            </a:r>
            <a:r>
              <a:rPr lang="nl-NL" sz="1800" dirty="0">
                <a:solidFill>
                  <a:srgbClr val="1E4649"/>
                </a:solidFill>
              </a:rPr>
              <a:t>en </a:t>
            </a:r>
            <a:r>
              <a:rPr lang="nl-NL" sz="1800" dirty="0" smtClean="0">
                <a:solidFill>
                  <a:srgbClr val="1E4649"/>
                </a:solidFill>
              </a:rPr>
              <a:t># e</a:t>
            </a:r>
            <a:r>
              <a:rPr lang="nl-NL" sz="1800" baseline="30000" dirty="0" smtClean="0">
                <a:solidFill>
                  <a:srgbClr val="1E4649"/>
                </a:solidFill>
              </a:rPr>
              <a:t>-</a:t>
            </a:r>
            <a:r>
              <a:rPr lang="nl-NL" sz="1800" baseline="-25000" dirty="0" smtClean="0">
                <a:solidFill>
                  <a:srgbClr val="1E4649"/>
                </a:solidFill>
              </a:rPr>
              <a:t>mobiel</a:t>
            </a:r>
            <a:r>
              <a:rPr lang="nl-NL" sz="1800" dirty="0" smtClean="0">
                <a:solidFill>
                  <a:srgbClr val="1E4649"/>
                </a:solidFill>
              </a:rPr>
              <a:t> </a:t>
            </a:r>
            <a:r>
              <a:rPr lang="nl-NL" sz="1800" dirty="0">
                <a:solidFill>
                  <a:srgbClr val="1E4649"/>
                </a:solidFill>
                <a:latin typeface="Wingdings"/>
                <a:ea typeface="Wingdings"/>
                <a:cs typeface="Wingdings"/>
              </a:rPr>
              <a:t></a:t>
            </a:r>
            <a:r>
              <a:rPr lang="nl-NL" sz="1800" dirty="0">
                <a:solidFill>
                  <a:srgbClr val="1E4649"/>
                </a:solidFill>
              </a:rPr>
              <a:t> </a:t>
            </a:r>
            <a:r>
              <a:rPr lang="nl-NL" sz="1800" dirty="0" smtClean="0">
                <a:solidFill>
                  <a:srgbClr val="1E4649"/>
                </a:solidFill>
              </a:rPr>
              <a:t>door </a:t>
            </a:r>
            <a:r>
              <a:rPr lang="nl-NL" sz="1800" dirty="0" err="1" smtClean="0">
                <a:solidFill>
                  <a:srgbClr val="1E4649"/>
                </a:solidFill>
              </a:rPr>
              <a:t>E</a:t>
            </a:r>
            <a:r>
              <a:rPr lang="nl-NL" sz="1800" baseline="-25000" dirty="0" err="1" smtClean="0">
                <a:solidFill>
                  <a:srgbClr val="1E4649"/>
                </a:solidFill>
              </a:rPr>
              <a:t>thermisch</a:t>
            </a:r>
            <a:r>
              <a:rPr lang="nl-NL" sz="1800" dirty="0" smtClean="0">
                <a:solidFill>
                  <a:srgbClr val="1E4649"/>
                </a:solidFill>
              </a:rPr>
              <a:t>) </a:t>
            </a:r>
          </a:p>
          <a:p>
            <a:pPr algn="l"/>
            <a:r>
              <a:rPr lang="nl-NL" sz="1800" dirty="0" smtClean="0">
                <a:solidFill>
                  <a:srgbClr val="1E4649"/>
                </a:solidFill>
                <a:latin typeface="Wingdings"/>
                <a:ea typeface="Wingdings"/>
                <a:cs typeface="Wingdings"/>
              </a:rPr>
              <a:t></a:t>
            </a:r>
            <a:r>
              <a:rPr lang="nl-NL" sz="1800" dirty="0" smtClean="0">
                <a:solidFill>
                  <a:srgbClr val="1E4649"/>
                </a:solidFill>
              </a:rPr>
              <a:t> diffusiestroom </a:t>
            </a:r>
            <a:r>
              <a:rPr lang="nl-NL" sz="1800" dirty="0" smtClean="0">
                <a:solidFill>
                  <a:srgbClr val="1E4649"/>
                </a:solidFill>
                <a:latin typeface="Wingdings"/>
                <a:ea typeface="Wingdings"/>
                <a:cs typeface="Wingdings"/>
              </a:rPr>
              <a:t></a:t>
            </a:r>
            <a:r>
              <a:rPr lang="nl-NL" sz="1800" dirty="0" smtClean="0">
                <a:solidFill>
                  <a:srgbClr val="1E4649"/>
                </a:solidFill>
              </a:rPr>
              <a:t> </a:t>
            </a:r>
            <a:r>
              <a:rPr lang="nl-NL" sz="1800" dirty="0">
                <a:solidFill>
                  <a:srgbClr val="1E4649"/>
                </a:solidFill>
              </a:rPr>
              <a:t>als </a:t>
            </a:r>
            <a:r>
              <a:rPr lang="nl-NL" sz="1800" dirty="0" err="1" smtClean="0">
                <a:solidFill>
                  <a:srgbClr val="1E4649"/>
                </a:solidFill>
              </a:rPr>
              <a:t>V</a:t>
            </a:r>
            <a:r>
              <a:rPr lang="nl-NL" sz="1800" baseline="-25000" dirty="0" err="1" smtClean="0">
                <a:solidFill>
                  <a:srgbClr val="1E4649"/>
                </a:solidFill>
              </a:rPr>
              <a:t>ext</a:t>
            </a:r>
            <a:r>
              <a:rPr lang="nl-NL" sz="1800" dirty="0">
                <a:solidFill>
                  <a:srgbClr val="1E4649"/>
                </a:solidFill>
              </a:rPr>
              <a:t> </a:t>
            </a:r>
            <a:r>
              <a:rPr lang="nl-NL" sz="1800" dirty="0" smtClean="0">
                <a:solidFill>
                  <a:srgbClr val="1E4649"/>
                </a:solidFill>
                <a:latin typeface="Wingdings"/>
                <a:ea typeface="Wingdings"/>
                <a:cs typeface="Wingdings"/>
              </a:rPr>
              <a:t> </a:t>
            </a:r>
            <a:r>
              <a:rPr lang="nl-NL" sz="1800" dirty="0" smtClean="0">
                <a:solidFill>
                  <a:srgbClr val="1E4649"/>
                </a:solidFill>
              </a:rPr>
              <a:t> (dit geldt extra sterk als </a:t>
            </a:r>
            <a:r>
              <a:rPr lang="nl-NL" sz="1800" dirty="0" err="1" smtClean="0">
                <a:solidFill>
                  <a:srgbClr val="1E4649"/>
                </a:solidFill>
              </a:rPr>
              <a:t>V</a:t>
            </a:r>
            <a:r>
              <a:rPr lang="nl-NL" sz="1800" baseline="-25000" dirty="0" err="1" smtClean="0">
                <a:solidFill>
                  <a:srgbClr val="1E4649"/>
                </a:solidFill>
              </a:rPr>
              <a:t>ext</a:t>
            </a:r>
            <a:r>
              <a:rPr lang="nl-NL" sz="1800" dirty="0" smtClean="0">
                <a:solidFill>
                  <a:srgbClr val="1E4649"/>
                </a:solidFill>
              </a:rPr>
              <a:t> &gt; </a:t>
            </a:r>
            <a:r>
              <a:rPr lang="nl-NL" sz="1800" dirty="0" err="1" smtClean="0">
                <a:solidFill>
                  <a:srgbClr val="1E4649"/>
                </a:solidFill>
              </a:rPr>
              <a:t>V</a:t>
            </a:r>
            <a:r>
              <a:rPr lang="nl-NL" sz="1800" baseline="-25000" dirty="0" err="1" smtClean="0">
                <a:solidFill>
                  <a:srgbClr val="1E4649"/>
                </a:solidFill>
              </a:rPr>
              <a:t>drempel</a:t>
            </a:r>
            <a:r>
              <a:rPr lang="nl-NL" sz="1800" dirty="0" smtClean="0">
                <a:solidFill>
                  <a:srgbClr val="1E4649"/>
                </a:solidFill>
              </a:rPr>
              <a:t> )</a:t>
            </a:r>
            <a:r>
              <a:rPr lang="nl-NL" sz="1800" dirty="0" smtClean="0">
                <a:solidFill>
                  <a:srgbClr val="7030A0"/>
                </a:solidFill>
              </a:rPr>
              <a:t> 	</a:t>
            </a:r>
          </a:p>
        </p:txBody>
      </p:sp>
      <p:pic>
        <p:nvPicPr>
          <p:cNvPr id="21" name="Picture 20"/>
          <p:cNvPicPr/>
          <p:nvPr/>
        </p:nvPicPr>
        <p:blipFill rotWithShape="1">
          <a:blip r:embed="rId4">
            <a:extLst>
              <a:ext uri="{28A0092B-C50C-407E-A947-70E740481C1C}">
                <a14:useLocalDpi xmlns:a14="http://schemas.microsoft.com/office/drawing/2010/main" val="0"/>
              </a:ext>
            </a:extLst>
          </a:blip>
          <a:srcRect b="35922"/>
          <a:stretch/>
        </p:blipFill>
        <p:spPr>
          <a:xfrm>
            <a:off x="6218385" y="898699"/>
            <a:ext cx="2476872" cy="3760440"/>
          </a:xfrm>
          <a:prstGeom prst="rect">
            <a:avLst/>
          </a:prstGeom>
        </p:spPr>
      </p:pic>
      <p:sp>
        <p:nvSpPr>
          <p:cNvPr id="10" name="Rectangle 16"/>
          <p:cNvSpPr/>
          <p:nvPr/>
        </p:nvSpPr>
        <p:spPr>
          <a:xfrm>
            <a:off x="1418762" y="6211669"/>
            <a:ext cx="6039154" cy="646331"/>
          </a:xfrm>
          <a:prstGeom prst="rect">
            <a:avLst/>
          </a:prstGeom>
        </p:spPr>
        <p:txBody>
          <a:bodyPr wrap="none">
            <a:spAutoFit/>
          </a:bodyPr>
          <a:lstStyle/>
          <a:p>
            <a:pPr algn="l"/>
            <a:r>
              <a:rPr lang="nl-NL" sz="1800" b="1" dirty="0" smtClean="0">
                <a:solidFill>
                  <a:srgbClr val="7030A0"/>
                </a:solidFill>
              </a:rPr>
              <a:t>donkerstroom</a:t>
            </a:r>
            <a:r>
              <a:rPr lang="nl-NL" sz="1800" dirty="0" smtClean="0">
                <a:solidFill>
                  <a:srgbClr val="7030A0"/>
                </a:solidFill>
              </a:rPr>
              <a:t> (</a:t>
            </a:r>
            <a:r>
              <a:rPr lang="nl-NL" sz="1800" dirty="0" smtClean="0">
                <a:solidFill>
                  <a:srgbClr val="1E4649"/>
                </a:solidFill>
              </a:rPr>
              <a:t>= </a:t>
            </a:r>
            <a:r>
              <a:rPr lang="nl-NL" sz="1800" dirty="0">
                <a:solidFill>
                  <a:srgbClr val="1E4649"/>
                </a:solidFill>
              </a:rPr>
              <a:t>diffusiestroom </a:t>
            </a:r>
            <a:r>
              <a:rPr lang="nl-NL" sz="1800" dirty="0" smtClean="0">
                <a:solidFill>
                  <a:srgbClr val="1E4649"/>
                </a:solidFill>
              </a:rPr>
              <a:t>-</a:t>
            </a:r>
            <a:r>
              <a:rPr lang="nl-NL" sz="1800" dirty="0">
                <a:solidFill>
                  <a:srgbClr val="1E4649"/>
                </a:solidFill>
              </a:rPr>
              <a:t> driftstroom </a:t>
            </a:r>
            <a:r>
              <a:rPr lang="nl-NL" sz="1800" dirty="0" smtClean="0">
                <a:solidFill>
                  <a:srgbClr val="7030A0"/>
                </a:solidFill>
              </a:rPr>
              <a:t>) </a:t>
            </a:r>
            <a:r>
              <a:rPr lang="nl-NL" sz="1800" dirty="0">
                <a:solidFill>
                  <a:srgbClr val="7030A0"/>
                </a:solidFill>
                <a:latin typeface="Wingdings"/>
                <a:ea typeface="Wingdings"/>
                <a:cs typeface="Wingdings"/>
              </a:rPr>
              <a:t></a:t>
            </a:r>
            <a:r>
              <a:rPr lang="nl-NL" sz="1800" dirty="0">
                <a:solidFill>
                  <a:srgbClr val="7030A0"/>
                </a:solidFill>
              </a:rPr>
              <a:t> als T </a:t>
            </a:r>
            <a:r>
              <a:rPr lang="nl-NL" sz="1800" dirty="0">
                <a:solidFill>
                  <a:srgbClr val="7030A0"/>
                </a:solidFill>
                <a:latin typeface="Wingdings"/>
                <a:ea typeface="Wingdings"/>
                <a:cs typeface="Wingdings"/>
              </a:rPr>
              <a:t></a:t>
            </a:r>
            <a:endParaRPr lang="nl-NL" sz="1800" dirty="0" smtClean="0">
              <a:solidFill>
                <a:srgbClr val="7030A0"/>
              </a:solidFill>
            </a:endParaRPr>
          </a:p>
          <a:p>
            <a:pPr algn="l"/>
            <a:r>
              <a:rPr lang="nl-NL" sz="1800" dirty="0" smtClean="0">
                <a:solidFill>
                  <a:srgbClr val="1E4649"/>
                </a:solidFill>
                <a:latin typeface="Wingdings"/>
                <a:ea typeface="Wingdings"/>
                <a:cs typeface="Wingdings"/>
              </a:rPr>
              <a:t>          </a:t>
            </a:r>
            <a:r>
              <a:rPr lang="nl-NL" sz="1800" dirty="0" smtClean="0">
                <a:solidFill>
                  <a:srgbClr val="1E4649"/>
                </a:solidFill>
              </a:rPr>
              <a:t>driftstroom stijgt kennelijk harder</a:t>
            </a:r>
          </a:p>
        </p:txBody>
      </p:sp>
    </p:spTree>
    <p:extLst>
      <p:ext uri="{BB962C8B-B14F-4D97-AF65-F5344CB8AC3E}">
        <p14:creationId xmlns:p14="http://schemas.microsoft.com/office/powerpoint/2010/main" val="16572875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3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630" y="1052736"/>
            <a:ext cx="2932874" cy="231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Netto</a:t>
            </a:r>
            <a:r>
              <a:rPr lang="en-US" sz="2500" dirty="0" smtClean="0">
                <a:solidFill>
                  <a:schemeClr val="tx2"/>
                </a:solidFill>
              </a:rPr>
              <a:t> </a:t>
            </a:r>
            <a:r>
              <a:rPr lang="en-US" sz="2500" dirty="0" err="1" smtClean="0">
                <a:solidFill>
                  <a:schemeClr val="tx2"/>
                </a:solidFill>
              </a:rPr>
              <a:t>stroom</a:t>
            </a:r>
            <a:r>
              <a:rPr lang="en-US" sz="2500" dirty="0" smtClean="0">
                <a:solidFill>
                  <a:schemeClr val="tx2"/>
                </a:solidFill>
              </a:rPr>
              <a:t> door diode (</a:t>
            </a:r>
            <a:r>
              <a:rPr lang="en-US" sz="2500" dirty="0" err="1" smtClean="0">
                <a:solidFill>
                  <a:schemeClr val="tx2"/>
                </a:solidFill>
              </a:rPr>
              <a:t>pn-overgang</a:t>
            </a:r>
            <a:r>
              <a:rPr lang="en-US" sz="2500" dirty="0" smtClean="0">
                <a:solidFill>
                  <a:schemeClr val="tx2"/>
                </a:solidFill>
              </a:rPr>
              <a:t>)</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sp>
        <p:nvSpPr>
          <p:cNvPr id="9" name="Rectangle 8"/>
          <p:cNvSpPr/>
          <p:nvPr/>
        </p:nvSpPr>
        <p:spPr>
          <a:xfrm>
            <a:off x="1619672" y="836712"/>
            <a:ext cx="5181600" cy="707886"/>
          </a:xfrm>
          <a:prstGeom prst="rect">
            <a:avLst/>
          </a:prstGeom>
          <a:noFill/>
        </p:spPr>
        <p:txBody>
          <a:bodyPr wrap="square">
            <a:spAutoFit/>
          </a:bodyPr>
          <a:lstStyle/>
          <a:p>
            <a:r>
              <a:rPr lang="nl-NL" sz="2000" dirty="0" smtClean="0">
                <a:solidFill>
                  <a:srgbClr val="7030A0"/>
                </a:solidFill>
              </a:rPr>
              <a:t>Zonder extern voltage: evenwicht tussen drift- en diffusiestroom van e</a:t>
            </a:r>
            <a:r>
              <a:rPr lang="nl-NL" sz="2000" baseline="30000" dirty="0" smtClean="0">
                <a:solidFill>
                  <a:srgbClr val="7030A0"/>
                </a:solidFill>
              </a:rPr>
              <a:t>-</a:t>
            </a:r>
            <a:endParaRPr lang="en-GB" sz="2000" baseline="30000" dirty="0">
              <a:solidFill>
                <a:srgbClr val="7030A0"/>
              </a:solidFill>
            </a:endParaRPr>
          </a:p>
        </p:txBody>
      </p:sp>
      <p:pic>
        <p:nvPicPr>
          <p:cNvPr id="7393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6121" y="2551247"/>
            <a:ext cx="24288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984546" y="1916832"/>
            <a:ext cx="4112024" cy="400110"/>
          </a:xfrm>
          <a:prstGeom prst="rect">
            <a:avLst/>
          </a:prstGeom>
        </p:spPr>
        <p:txBody>
          <a:bodyPr wrap="none">
            <a:spAutoFit/>
          </a:bodyPr>
          <a:lstStyle/>
          <a:p>
            <a:r>
              <a:rPr lang="nl-NL" sz="2000" dirty="0" smtClean="0">
                <a:solidFill>
                  <a:srgbClr val="7030A0"/>
                </a:solidFill>
              </a:rPr>
              <a:t># e</a:t>
            </a:r>
            <a:r>
              <a:rPr lang="nl-NL" sz="2000" baseline="30000" dirty="0" smtClean="0">
                <a:solidFill>
                  <a:srgbClr val="7030A0"/>
                </a:solidFill>
              </a:rPr>
              <a:t>-</a:t>
            </a:r>
            <a:r>
              <a:rPr lang="nl-NL" sz="2000" dirty="0">
                <a:solidFill>
                  <a:srgbClr val="7030A0"/>
                </a:solidFill>
              </a:rPr>
              <a:t> </a:t>
            </a:r>
            <a:r>
              <a:rPr lang="nl-NL" sz="2000" dirty="0" smtClean="0">
                <a:solidFill>
                  <a:srgbClr val="7030A0"/>
                </a:solidFill>
              </a:rPr>
              <a:t>met E &gt; </a:t>
            </a:r>
            <a:r>
              <a:rPr lang="nl-NL" sz="2000" dirty="0" err="1" smtClean="0">
                <a:solidFill>
                  <a:srgbClr val="7030A0"/>
                </a:solidFill>
              </a:rPr>
              <a:t>E</a:t>
            </a:r>
            <a:r>
              <a:rPr lang="nl-NL" sz="1800" baseline="-25000" dirty="0" err="1" smtClean="0">
                <a:solidFill>
                  <a:srgbClr val="7030A0"/>
                </a:solidFill>
              </a:rPr>
              <a:t>c</a:t>
            </a:r>
            <a:r>
              <a:rPr lang="nl-NL" sz="1800" baseline="-25000" dirty="0" smtClean="0">
                <a:solidFill>
                  <a:srgbClr val="7030A0"/>
                </a:solidFill>
              </a:rPr>
              <a:t>   </a:t>
            </a:r>
            <a:r>
              <a:rPr lang="nl-NL" sz="2000" dirty="0" smtClean="0">
                <a:solidFill>
                  <a:srgbClr val="7030A0"/>
                </a:solidFill>
              </a:rPr>
              <a:t>evenredig met f(E)</a:t>
            </a:r>
            <a:endParaRPr lang="en-GB" baseline="-25000" dirty="0"/>
          </a:p>
        </p:txBody>
      </p:sp>
      <p:pic>
        <p:nvPicPr>
          <p:cNvPr id="7393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770" y="4135423"/>
            <a:ext cx="31242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210628" y="3487351"/>
            <a:ext cx="5814412" cy="400110"/>
          </a:xfrm>
          <a:prstGeom prst="rect">
            <a:avLst/>
          </a:prstGeom>
        </p:spPr>
        <p:txBody>
          <a:bodyPr wrap="none">
            <a:spAutoFit/>
          </a:bodyPr>
          <a:lstStyle/>
          <a:p>
            <a:r>
              <a:rPr lang="nl-NL" sz="2000" dirty="0" smtClean="0">
                <a:solidFill>
                  <a:srgbClr val="7030A0"/>
                </a:solidFill>
              </a:rPr>
              <a:t>Externe spanning </a:t>
            </a:r>
            <a:r>
              <a:rPr lang="nl-NL" sz="2000" dirty="0" err="1">
                <a:solidFill>
                  <a:srgbClr val="7030A0"/>
                </a:solidFill>
                <a:latin typeface="Symbol" panose="05050102010706020507" pitchFamily="18" charset="2"/>
              </a:rPr>
              <a:t>D</a:t>
            </a:r>
            <a:r>
              <a:rPr lang="nl-NL" sz="2000" dirty="0" err="1" smtClean="0">
                <a:solidFill>
                  <a:srgbClr val="7030A0"/>
                </a:solidFill>
              </a:rPr>
              <a:t>V</a:t>
            </a:r>
            <a:r>
              <a:rPr lang="nl-NL" sz="1800" baseline="-25000" dirty="0" err="1" smtClean="0">
                <a:solidFill>
                  <a:srgbClr val="7030A0"/>
                </a:solidFill>
              </a:rPr>
              <a:t>ext</a:t>
            </a:r>
            <a:r>
              <a:rPr lang="nl-NL" sz="1800" baseline="-25000" dirty="0" smtClean="0">
                <a:solidFill>
                  <a:srgbClr val="7030A0"/>
                </a:solidFill>
              </a:rPr>
              <a:t>   </a:t>
            </a:r>
            <a:r>
              <a:rPr lang="nl-NL" sz="2000" dirty="0" smtClean="0">
                <a:solidFill>
                  <a:srgbClr val="7030A0"/>
                </a:solidFill>
                <a:sym typeface="Wingdings" panose="05000000000000000000" pitchFamily="2" charset="2"/>
              </a:rPr>
              <a:t> niveau naar </a:t>
            </a:r>
            <a:r>
              <a:rPr lang="nl-NL" sz="2000" dirty="0" smtClean="0">
                <a:solidFill>
                  <a:srgbClr val="7030A0"/>
                </a:solidFill>
              </a:rPr>
              <a:t>E + e</a:t>
            </a:r>
            <a:r>
              <a:rPr lang="nl-NL" sz="800" dirty="0" smtClean="0">
                <a:solidFill>
                  <a:srgbClr val="7030A0"/>
                </a:solidFill>
              </a:rPr>
              <a:t> </a:t>
            </a:r>
            <a:r>
              <a:rPr lang="nl-NL" sz="2000" dirty="0" err="1" smtClean="0">
                <a:solidFill>
                  <a:srgbClr val="7030A0"/>
                </a:solidFill>
                <a:latin typeface="Symbol" panose="05050102010706020507" pitchFamily="18" charset="2"/>
              </a:rPr>
              <a:t>D</a:t>
            </a:r>
            <a:r>
              <a:rPr lang="nl-NL" sz="2000" dirty="0" err="1" smtClean="0">
                <a:solidFill>
                  <a:srgbClr val="7030A0"/>
                </a:solidFill>
              </a:rPr>
              <a:t>V</a:t>
            </a:r>
            <a:r>
              <a:rPr lang="nl-NL" sz="1800" baseline="-25000" dirty="0" err="1" smtClean="0">
                <a:solidFill>
                  <a:srgbClr val="7030A0"/>
                </a:solidFill>
              </a:rPr>
              <a:t>ext</a:t>
            </a:r>
            <a:endParaRPr lang="en-GB" baseline="-25000" dirty="0"/>
          </a:p>
        </p:txBody>
      </p:sp>
      <p:pic>
        <p:nvPicPr>
          <p:cNvPr id="73933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6938" y="5805264"/>
            <a:ext cx="5467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1591849" y="5301208"/>
            <a:ext cx="5330498" cy="400110"/>
          </a:xfrm>
          <a:prstGeom prst="rect">
            <a:avLst/>
          </a:prstGeom>
        </p:spPr>
        <p:txBody>
          <a:bodyPr wrap="none">
            <a:spAutoFit/>
          </a:bodyPr>
          <a:lstStyle/>
          <a:p>
            <a:r>
              <a:rPr lang="nl-NL" sz="2000" dirty="0" smtClean="0">
                <a:solidFill>
                  <a:srgbClr val="7030A0"/>
                </a:solidFill>
              </a:rPr>
              <a:t>Netto stroom: verschil drift- en diffusiestroom:</a:t>
            </a:r>
            <a:endParaRPr lang="en-GB" baseline="-25000" dirty="0"/>
          </a:p>
        </p:txBody>
      </p:sp>
      <p:sp>
        <p:nvSpPr>
          <p:cNvPr id="5" name="Rectangle 4"/>
          <p:cNvSpPr/>
          <p:nvPr/>
        </p:nvSpPr>
        <p:spPr>
          <a:xfrm>
            <a:off x="6605601" y="4240138"/>
            <a:ext cx="1916102" cy="400110"/>
          </a:xfrm>
          <a:prstGeom prst="rect">
            <a:avLst/>
          </a:prstGeom>
        </p:spPr>
        <p:txBody>
          <a:bodyPr wrap="none">
            <a:spAutoFit/>
          </a:bodyPr>
          <a:lstStyle/>
          <a:p>
            <a:r>
              <a:rPr lang="nl-NL" sz="2000" dirty="0" smtClean="0">
                <a:solidFill>
                  <a:schemeClr val="accent6"/>
                </a:solidFill>
                <a:sym typeface="Wingdings" panose="05000000000000000000" pitchFamily="2" charset="2"/>
              </a:rPr>
              <a:t>diffusie of drift?</a:t>
            </a:r>
            <a:endParaRPr lang="en-GB" dirty="0">
              <a:solidFill>
                <a:schemeClr val="accent6"/>
              </a:solidFill>
            </a:endParaRPr>
          </a:p>
        </p:txBody>
      </p:sp>
      <p:sp>
        <p:nvSpPr>
          <p:cNvPr id="19" name="Rectangle 18"/>
          <p:cNvSpPr/>
          <p:nvPr/>
        </p:nvSpPr>
        <p:spPr>
          <a:xfrm>
            <a:off x="6623492" y="4240138"/>
            <a:ext cx="1845569" cy="400110"/>
          </a:xfrm>
          <a:prstGeom prst="rect">
            <a:avLst/>
          </a:prstGeom>
          <a:solidFill>
            <a:schemeClr val="bg1"/>
          </a:solidFill>
        </p:spPr>
        <p:txBody>
          <a:bodyPr wrap="none">
            <a:spAutoFit/>
          </a:bodyPr>
          <a:lstStyle/>
          <a:p>
            <a:r>
              <a:rPr lang="nl-NL" sz="2000" dirty="0" smtClean="0">
                <a:solidFill>
                  <a:schemeClr val="accent6"/>
                </a:solidFill>
                <a:sym typeface="Wingdings" panose="05000000000000000000" pitchFamily="2" charset="2"/>
              </a:rPr>
              <a:t> </a:t>
            </a:r>
            <a:r>
              <a:rPr lang="nl-NL" sz="2000" dirty="0" smtClean="0">
                <a:solidFill>
                  <a:schemeClr val="accent6"/>
                </a:solidFill>
              </a:rPr>
              <a:t>diffusiestroom</a:t>
            </a:r>
            <a:endParaRPr lang="en-GB" dirty="0">
              <a:solidFill>
                <a:schemeClr val="accent6"/>
              </a:solidFill>
            </a:endParaRPr>
          </a:p>
        </p:txBody>
      </p:sp>
      <p:sp>
        <p:nvSpPr>
          <p:cNvPr id="6" name="Rectangle 5"/>
          <p:cNvSpPr/>
          <p:nvPr/>
        </p:nvSpPr>
        <p:spPr>
          <a:xfrm>
            <a:off x="4896544" y="4630956"/>
            <a:ext cx="4572000" cy="369332"/>
          </a:xfrm>
          <a:prstGeom prst="rect">
            <a:avLst/>
          </a:prstGeom>
        </p:spPr>
        <p:txBody>
          <a:bodyPr>
            <a:spAutoFit/>
          </a:bodyPr>
          <a:lstStyle/>
          <a:p>
            <a:r>
              <a:rPr lang="nl-NL" sz="1800" dirty="0" smtClean="0">
                <a:solidFill>
                  <a:schemeClr val="accent6"/>
                </a:solidFill>
              </a:rPr>
              <a:t>drift hangt </a:t>
            </a:r>
            <a:r>
              <a:rPr lang="nl-NL" sz="1800" dirty="0">
                <a:solidFill>
                  <a:schemeClr val="accent6"/>
                </a:solidFill>
              </a:rPr>
              <a:t>alleen af van </a:t>
            </a:r>
            <a:r>
              <a:rPr lang="nl-NL" sz="1800" dirty="0" smtClean="0">
                <a:solidFill>
                  <a:schemeClr val="accent6"/>
                </a:solidFill>
              </a:rPr>
              <a:t>T</a:t>
            </a:r>
            <a:endParaRPr lang="en-GB" sz="1800" dirty="0">
              <a:solidFill>
                <a:schemeClr val="accent6"/>
              </a:solidFill>
            </a:endParaRPr>
          </a:p>
        </p:txBody>
      </p:sp>
      <p:graphicFrame>
        <p:nvGraphicFramePr>
          <p:cNvPr id="10" name="Object 9"/>
          <p:cNvGraphicFramePr>
            <a:graphicFrameLocks noChangeAspect="1"/>
          </p:cNvGraphicFramePr>
          <p:nvPr>
            <p:extLst/>
          </p:nvPr>
        </p:nvGraphicFramePr>
        <p:xfrm>
          <a:off x="-2340768" y="1559687"/>
          <a:ext cx="2244709" cy="816258"/>
        </p:xfrm>
        <a:graphic>
          <a:graphicData uri="http://schemas.openxmlformats.org/presentationml/2006/ole">
            <mc:AlternateContent xmlns:mc="http://schemas.openxmlformats.org/markup-compatibility/2006">
              <mc:Choice xmlns:v="urn:schemas-microsoft-com:vml" Requires="v">
                <p:oleObj spid="_x0000_s422926" name="Equation" r:id="rId8" imgW="1104840" imgH="495000" progId="Equation.3">
                  <p:embed/>
                </p:oleObj>
              </mc:Choice>
              <mc:Fallback>
                <p:oleObj name="Equation" r:id="rId8" imgW="1104840" imgH="495000" progId="Equation.3">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0768" y="1559687"/>
                        <a:ext cx="2244709" cy="816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217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9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75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93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39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p:bldP spid="19"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err="1" smtClean="0">
                <a:solidFill>
                  <a:srgbClr val="000000"/>
                </a:solidFill>
              </a:rPr>
              <a:t>I-V-karakteristiek</a:t>
            </a:r>
            <a:r>
              <a:rPr lang="nl-NL" sz="2500" dirty="0" smtClean="0">
                <a:solidFill>
                  <a:srgbClr val="000000"/>
                </a:solidFill>
              </a:rPr>
              <a:t> diode</a:t>
            </a:r>
            <a:endParaRPr lang="nl-NL" sz="2500" dirty="0">
              <a:solidFill>
                <a:srgbClr val="000000"/>
              </a:solidFill>
            </a:endParaRP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pic>
        <p:nvPicPr>
          <p:cNvPr id="6" name="Picture 6" descr="http://www.textbook-pv.org/figures/figure_3.18.png"/>
          <p:cNvPicPr>
            <a:picLocks noChangeAspect="1" noChangeArrowheads="1"/>
          </p:cNvPicPr>
          <p:nvPr/>
        </p:nvPicPr>
        <p:blipFill rotWithShape="1">
          <a:blip r:embed="rId2">
            <a:extLst>
              <a:ext uri="{28A0092B-C50C-407E-A947-70E740481C1C}">
                <a14:useLocalDpi xmlns:a14="http://schemas.microsoft.com/office/drawing/2010/main" val="0"/>
              </a:ext>
            </a:extLst>
          </a:blip>
          <a:srcRect b="8697"/>
          <a:stretch/>
        </p:blipFill>
        <p:spPr bwMode="auto">
          <a:xfrm>
            <a:off x="516887" y="1981200"/>
            <a:ext cx="7773433" cy="389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23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685801" y="981078"/>
            <a:ext cx="8278813" cy="5876925"/>
          </a:xfrm>
        </p:spPr>
        <p:txBody>
          <a:bodyPr/>
          <a:lstStyle/>
          <a:p>
            <a:pPr marL="558713" indent="-558713">
              <a:lnSpc>
                <a:spcPct val="140000"/>
              </a:lnSpc>
              <a:buFontTx/>
              <a:buAutoNum type="romanUcPeriod"/>
            </a:pPr>
            <a:r>
              <a:rPr lang="nl-NL" sz="2400" dirty="0"/>
              <a:t>Bij deze aansluiting zal een stroom gaan lopen.</a:t>
            </a:r>
          </a:p>
          <a:p>
            <a:pPr marL="558713" indent="-558713">
              <a:lnSpc>
                <a:spcPct val="140000"/>
              </a:lnSpc>
              <a:buFontTx/>
              <a:buAutoNum type="romanUcPeriod"/>
            </a:pPr>
            <a:r>
              <a:rPr lang="nl-NL" sz="2400" dirty="0"/>
              <a:t>De depletiezone is symmetrisch rondom de overgang</a:t>
            </a:r>
          </a:p>
          <a:p>
            <a:pPr marL="558713" indent="-558713">
              <a:lnSpc>
                <a:spcPct val="140000"/>
              </a:lnSpc>
              <a:buNone/>
            </a:pPr>
            <a:endParaRPr lang="nl-NL" sz="2400" dirty="0"/>
          </a:p>
          <a:p>
            <a:pPr marL="558713" indent="-558713">
              <a:lnSpc>
                <a:spcPct val="140000"/>
              </a:lnSpc>
              <a:buFontTx/>
              <a:buAutoNum type="alphaUcPeriod"/>
            </a:pPr>
            <a:r>
              <a:rPr lang="nl-NL" sz="2400" dirty="0"/>
              <a:t>Stelling I en II beide fout</a:t>
            </a:r>
          </a:p>
          <a:p>
            <a:pPr marL="558713" indent="-558713">
              <a:lnSpc>
                <a:spcPct val="140000"/>
              </a:lnSpc>
              <a:buFontTx/>
              <a:buAutoNum type="alphaUcPeriod"/>
            </a:pPr>
            <a:r>
              <a:rPr lang="nl-NL" sz="2400" dirty="0"/>
              <a:t>Stelling I en II beide goed</a:t>
            </a:r>
          </a:p>
          <a:p>
            <a:pPr marL="558713" indent="-558713">
              <a:lnSpc>
                <a:spcPct val="140000"/>
              </a:lnSpc>
              <a:buFontTx/>
              <a:buAutoNum type="alphaUcPeriod"/>
            </a:pPr>
            <a:r>
              <a:rPr lang="nl-NL" sz="2400" dirty="0"/>
              <a:t>Stelling I fout en II goed</a:t>
            </a:r>
          </a:p>
          <a:p>
            <a:pPr marL="558713" indent="-558713">
              <a:lnSpc>
                <a:spcPct val="140000"/>
              </a:lnSpc>
              <a:buFontTx/>
              <a:buAutoNum type="alphaUcPeriod"/>
            </a:pPr>
            <a:r>
              <a:rPr lang="nl-NL" sz="2400" dirty="0"/>
              <a:t>Stelling I goed en II fout</a:t>
            </a:r>
          </a:p>
        </p:txBody>
      </p:sp>
      <p:sp>
        <p:nvSpPr>
          <p:cNvPr id="22531" name="Rectangle 3"/>
          <p:cNvSpPr>
            <a:spLocks noChangeArrowheads="1"/>
          </p:cNvSpPr>
          <p:nvPr/>
        </p:nvSpPr>
        <p:spPr bwMode="auto">
          <a:xfrm>
            <a:off x="568325" y="71439"/>
            <a:ext cx="802957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a:solidFill>
                  <a:schemeClr val="tx2"/>
                </a:solidFill>
              </a:rPr>
              <a:t>Quiz   </a:t>
            </a:r>
            <a:r>
              <a:rPr lang="en-US" sz="2500" dirty="0" err="1">
                <a:solidFill>
                  <a:schemeClr val="tx2"/>
                </a:solidFill>
              </a:rPr>
              <a:t>pn-</a:t>
            </a:r>
            <a:r>
              <a:rPr lang="en-US" sz="2500" dirty="0" err="1" smtClean="0">
                <a:solidFill>
                  <a:schemeClr val="tx2"/>
                </a:solidFill>
              </a:rPr>
              <a:t>overgang</a:t>
            </a:r>
            <a:r>
              <a:rPr lang="en-US" sz="2500" dirty="0" smtClean="0">
                <a:solidFill>
                  <a:schemeClr val="tx2"/>
                </a:solidFill>
              </a:rPr>
              <a:t>,   </a:t>
            </a:r>
            <a:r>
              <a:rPr lang="en-US" sz="2500" dirty="0" err="1" smtClean="0">
                <a:solidFill>
                  <a:schemeClr val="tx2"/>
                </a:solidFill>
              </a:rPr>
              <a:t>zwaarder</a:t>
            </a:r>
            <a:r>
              <a:rPr lang="en-US" sz="2500" dirty="0" smtClean="0">
                <a:solidFill>
                  <a:schemeClr val="tx2"/>
                </a:solidFill>
              </a:rPr>
              <a:t> n-</a:t>
            </a:r>
            <a:r>
              <a:rPr lang="en-US" sz="2500" dirty="0" err="1" smtClean="0">
                <a:solidFill>
                  <a:schemeClr val="tx2"/>
                </a:solidFill>
              </a:rPr>
              <a:t>gedoteerd</a:t>
            </a:r>
            <a:r>
              <a:rPr lang="en-US" sz="2500" dirty="0" smtClean="0">
                <a:solidFill>
                  <a:schemeClr val="tx2"/>
                </a:solidFill>
              </a:rPr>
              <a:t> (N+)</a:t>
            </a:r>
            <a:endParaRPr lang="en-GB" sz="2500" dirty="0">
              <a:solidFill>
                <a:schemeClr val="tx2"/>
              </a:solidFill>
            </a:endParaRPr>
          </a:p>
        </p:txBody>
      </p:sp>
      <p:sp>
        <p:nvSpPr>
          <p:cNvPr id="22532"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 xmlns:a14="http://schemas.microsoft.com/office/drawing/2010/main">
                <a:noFill/>
              </a14:hiddenFill>
            </a:ext>
          </a:extLst>
        </p:spPr>
        <p:txBody>
          <a:bodyPr wrap="none" lIns="91425" tIns="45713" rIns="91425" bIns="45713" anchor="ctr"/>
          <a:lstStyle/>
          <a:p>
            <a:endParaRPr lang="en-GB"/>
          </a:p>
        </p:txBody>
      </p:sp>
      <p:sp>
        <p:nvSpPr>
          <p:cNvPr id="7" name="Rectangle 10"/>
          <p:cNvSpPr>
            <a:spLocks noChangeArrowheads="1"/>
          </p:cNvSpPr>
          <p:nvPr/>
        </p:nvSpPr>
        <p:spPr bwMode="auto">
          <a:xfrm>
            <a:off x="577404" y="2661546"/>
            <a:ext cx="4373562" cy="695449"/>
          </a:xfrm>
          <a:prstGeom prst="rect">
            <a:avLst/>
          </a:prstGeom>
          <a:noFill/>
          <a:ln w="38100">
            <a:solidFill>
              <a:srgbClr val="00FF00"/>
            </a:solidFill>
            <a:miter lim="800000"/>
            <a:headEnd/>
            <a:tailEnd/>
          </a:ln>
        </p:spPr>
        <p:txBody>
          <a:bodyPr wrap="none" lIns="91425" tIns="45713" rIns="91425" bIns="45713" anchor="ctr">
            <a:prstTxWarp prst="textNoShape">
              <a:avLst/>
            </a:prstTxWarp>
          </a:bodyPr>
          <a:lstStyle/>
          <a:p>
            <a:endParaRPr lang="nl-NL"/>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2" y="2566518"/>
            <a:ext cx="3124200" cy="24626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77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685801" y="981078"/>
            <a:ext cx="8278813" cy="5876925"/>
          </a:xfrm>
        </p:spPr>
        <p:txBody>
          <a:bodyPr/>
          <a:lstStyle/>
          <a:p>
            <a:pPr marL="558713" indent="-558713">
              <a:lnSpc>
                <a:spcPct val="140000"/>
              </a:lnSpc>
              <a:buFontTx/>
              <a:buAutoNum type="romanUcPeriod"/>
            </a:pPr>
            <a:r>
              <a:rPr lang="nl-NL" sz="2400" dirty="0"/>
              <a:t>Bij deze aansluiting zal een stroom gaan lopen.</a:t>
            </a:r>
          </a:p>
          <a:p>
            <a:pPr marL="558713" indent="-558713">
              <a:lnSpc>
                <a:spcPct val="140000"/>
              </a:lnSpc>
              <a:buFontTx/>
              <a:buAutoNum type="romanUcPeriod"/>
            </a:pPr>
            <a:r>
              <a:rPr lang="nl-NL" sz="2400" dirty="0">
                <a:solidFill>
                  <a:srgbClr val="808080"/>
                </a:solidFill>
              </a:rPr>
              <a:t>De depletiezone is symmetrisch rondom de overgang</a:t>
            </a:r>
          </a:p>
          <a:p>
            <a:pPr marL="558713" indent="-558713">
              <a:lnSpc>
                <a:spcPct val="140000"/>
              </a:lnSpc>
              <a:buNone/>
            </a:pPr>
            <a:endParaRPr lang="nl-NL" sz="2400" dirty="0"/>
          </a:p>
          <a:p>
            <a:pPr marL="558713" indent="-558713">
              <a:lnSpc>
                <a:spcPct val="140000"/>
              </a:lnSpc>
              <a:buFontTx/>
              <a:buAutoNum type="alphaUcPeriod"/>
            </a:pPr>
            <a:r>
              <a:rPr lang="nl-NL" sz="2400" dirty="0"/>
              <a:t>Stelling I en II beide fout</a:t>
            </a:r>
          </a:p>
          <a:p>
            <a:pPr marL="558713" indent="-558713">
              <a:lnSpc>
                <a:spcPct val="140000"/>
              </a:lnSpc>
              <a:buFontTx/>
              <a:buAutoNum type="alphaUcPeriod"/>
            </a:pPr>
            <a:r>
              <a:rPr lang="nl-NL" sz="2400" dirty="0"/>
              <a:t>Stelling I en II beide goed</a:t>
            </a:r>
          </a:p>
          <a:p>
            <a:pPr marL="558713" indent="-558713">
              <a:lnSpc>
                <a:spcPct val="140000"/>
              </a:lnSpc>
              <a:buFontTx/>
              <a:buAutoNum type="alphaUcPeriod"/>
            </a:pPr>
            <a:r>
              <a:rPr lang="nl-NL" sz="2400" dirty="0"/>
              <a:t>Stelling I fout en II goed</a:t>
            </a:r>
          </a:p>
          <a:p>
            <a:pPr marL="558713" indent="-558713">
              <a:lnSpc>
                <a:spcPct val="140000"/>
              </a:lnSpc>
              <a:buFontTx/>
              <a:buAutoNum type="alphaUcPeriod"/>
            </a:pPr>
            <a:r>
              <a:rPr lang="nl-NL" sz="2400" dirty="0"/>
              <a:t>Stelling I goed en II fout</a:t>
            </a:r>
          </a:p>
        </p:txBody>
      </p:sp>
      <p:sp>
        <p:nvSpPr>
          <p:cNvPr id="22531" name="Rectangle 3"/>
          <p:cNvSpPr>
            <a:spLocks noChangeArrowheads="1"/>
          </p:cNvSpPr>
          <p:nvPr/>
        </p:nvSpPr>
        <p:spPr bwMode="auto">
          <a:xfrm>
            <a:off x="568325" y="71439"/>
            <a:ext cx="802957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a:solidFill>
                  <a:schemeClr val="tx2"/>
                </a:solidFill>
              </a:rPr>
              <a:t>Quiz   </a:t>
            </a:r>
            <a:r>
              <a:rPr lang="en-US" sz="2500" dirty="0" err="1">
                <a:solidFill>
                  <a:schemeClr val="tx2"/>
                </a:solidFill>
              </a:rPr>
              <a:t>pn-overgang</a:t>
            </a:r>
            <a:r>
              <a:rPr lang="en-US" sz="2500" dirty="0">
                <a:solidFill>
                  <a:schemeClr val="tx2"/>
                </a:solidFill>
              </a:rPr>
              <a:t> </a:t>
            </a:r>
            <a:endParaRPr lang="en-GB" sz="2500" dirty="0">
              <a:solidFill>
                <a:schemeClr val="tx2"/>
              </a:solidFill>
            </a:endParaRPr>
          </a:p>
        </p:txBody>
      </p:sp>
      <p:sp>
        <p:nvSpPr>
          <p:cNvPr id="22532"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 xmlns:a14="http://schemas.microsoft.com/office/drawing/2010/main">
                <a:noFill/>
              </a14:hiddenFill>
            </a:ext>
          </a:extLst>
        </p:spPr>
        <p:txBody>
          <a:bodyPr wrap="none" lIns="91425" tIns="45713" rIns="91425" bIns="45713" anchor="ctr"/>
          <a:lstStyle/>
          <a:p>
            <a:endParaRPr lang="en-GB"/>
          </a:p>
        </p:txBody>
      </p:sp>
      <p:pic>
        <p:nvPicPr>
          <p:cNvPr id="8" name="Picture 4" descr="http://www.textbook-pv.org/figures/figure_3.17.png"/>
          <p:cNvPicPr>
            <a:picLocks noChangeAspect="1" noChangeArrowheads="1"/>
          </p:cNvPicPr>
          <p:nvPr/>
        </p:nvPicPr>
        <p:blipFill rotWithShape="1">
          <a:blip r:embed="rId3">
            <a:extLst>
              <a:ext uri="{28A0092B-C50C-407E-A947-70E740481C1C}">
                <a14:useLocalDpi xmlns:a14="http://schemas.microsoft.com/office/drawing/2010/main" val="0"/>
              </a:ext>
            </a:extLst>
          </a:blip>
          <a:srcRect l="653" t="1063" r="1357" b="5917"/>
          <a:stretch/>
        </p:blipFill>
        <p:spPr bwMode="auto">
          <a:xfrm>
            <a:off x="733552" y="2348881"/>
            <a:ext cx="7726880" cy="402668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52400"/>
            <a:ext cx="1676400" cy="132143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a:xfrm>
            <a:off x="107504" y="6457890"/>
            <a:ext cx="8916193" cy="400095"/>
          </a:xfrm>
          <a:prstGeom prst="rect">
            <a:avLst/>
          </a:prstGeom>
          <a:solidFill>
            <a:schemeClr val="bg1"/>
          </a:solidFill>
          <a:ln>
            <a:noFill/>
          </a:ln>
        </p:spPr>
        <p:txBody>
          <a:bodyPr wrap="none" lIns="91425" tIns="45713" rIns="91425" bIns="45713">
            <a:spAutoFit/>
          </a:bodyPr>
          <a:lstStyle/>
          <a:p>
            <a:r>
              <a:rPr lang="nl-NL" sz="2000" dirty="0" smtClean="0">
                <a:solidFill>
                  <a:schemeClr val="accent6"/>
                </a:solidFill>
              </a:rPr>
              <a:t>V</a:t>
            </a:r>
            <a:r>
              <a:rPr lang="nl-NL" sz="800" dirty="0" smtClean="0">
                <a:solidFill>
                  <a:schemeClr val="accent6"/>
                </a:solidFill>
              </a:rPr>
              <a:t> </a:t>
            </a:r>
            <a:r>
              <a:rPr lang="nl-NL" sz="2000" dirty="0">
                <a:solidFill>
                  <a:schemeClr val="accent6"/>
                </a:solidFill>
              </a:rPr>
              <a:t>&lt;</a:t>
            </a:r>
            <a:r>
              <a:rPr lang="nl-NL" sz="800" dirty="0">
                <a:solidFill>
                  <a:schemeClr val="accent6"/>
                </a:solidFill>
              </a:rPr>
              <a:t> </a:t>
            </a:r>
            <a:r>
              <a:rPr lang="nl-NL" sz="2000" dirty="0">
                <a:solidFill>
                  <a:schemeClr val="accent6"/>
                </a:solidFill>
              </a:rPr>
              <a:t>0 p-kant:</a:t>
            </a:r>
            <a:r>
              <a:rPr lang="nl-NL" sz="2000" dirty="0">
                <a:solidFill>
                  <a:schemeClr val="accent6"/>
                </a:solidFill>
                <a:sym typeface="Wingdings" panose="05000000000000000000" pitchFamily="2" charset="2"/>
              </a:rPr>
              <a:t> gaten worden aangetrokken, n-kant: e</a:t>
            </a:r>
            <a:r>
              <a:rPr lang="nl-NL" sz="2000" baseline="30000" dirty="0">
                <a:solidFill>
                  <a:schemeClr val="accent6"/>
                </a:solidFill>
                <a:sym typeface="Wingdings" panose="05000000000000000000" pitchFamily="2" charset="2"/>
              </a:rPr>
              <a:t>-</a:t>
            </a:r>
            <a:r>
              <a:rPr lang="nl-NL" sz="2000" dirty="0">
                <a:solidFill>
                  <a:schemeClr val="accent6"/>
                </a:solidFill>
                <a:sym typeface="Wingdings" panose="05000000000000000000" pitchFamily="2" charset="2"/>
              </a:rPr>
              <a:t> worden </a:t>
            </a:r>
            <a:r>
              <a:rPr lang="nl-NL" sz="2000" dirty="0" smtClean="0">
                <a:solidFill>
                  <a:schemeClr val="accent6"/>
                </a:solidFill>
                <a:sym typeface="Wingdings" panose="05000000000000000000" pitchFamily="2" charset="2"/>
              </a:rPr>
              <a:t>weggetrokken</a:t>
            </a:r>
            <a:endParaRPr lang="nl-NL" sz="2000" dirty="0">
              <a:solidFill>
                <a:schemeClr val="accent6"/>
              </a:solidFill>
            </a:endParaRPr>
          </a:p>
        </p:txBody>
      </p:sp>
      <p:grpSp>
        <p:nvGrpSpPr>
          <p:cNvPr id="2" name="Group 1"/>
          <p:cNvGrpSpPr/>
          <p:nvPr/>
        </p:nvGrpSpPr>
        <p:grpSpPr>
          <a:xfrm>
            <a:off x="4592868" y="4581120"/>
            <a:ext cx="3579529" cy="523220"/>
            <a:chOff x="4592871" y="4653136"/>
            <a:chExt cx="3579529" cy="523220"/>
          </a:xfrm>
        </p:grpSpPr>
        <p:sp>
          <p:nvSpPr>
            <p:cNvPr id="10" name="Rectangle 9"/>
            <p:cNvSpPr/>
            <p:nvPr/>
          </p:nvSpPr>
          <p:spPr>
            <a:xfrm>
              <a:off x="4592871" y="4653136"/>
              <a:ext cx="394660" cy="523220"/>
            </a:xfrm>
            <a:prstGeom prst="rect">
              <a:avLst/>
            </a:prstGeom>
            <a:noFill/>
            <a:ln>
              <a:noFill/>
            </a:ln>
          </p:spPr>
          <p:txBody>
            <a:bodyPr wrap="none">
              <a:spAutoFit/>
            </a:bodyPr>
            <a:lstStyle/>
            <a:p>
              <a:r>
                <a:rPr lang="nl-NL" sz="2800" b="1" dirty="0">
                  <a:solidFill>
                    <a:srgbClr val="C00000"/>
                  </a:solidFill>
                </a:rPr>
                <a:t>+</a:t>
              </a:r>
            </a:p>
          </p:txBody>
        </p:sp>
        <p:sp>
          <p:nvSpPr>
            <p:cNvPr id="11" name="Rectangle 10"/>
            <p:cNvSpPr/>
            <p:nvPr/>
          </p:nvSpPr>
          <p:spPr>
            <a:xfrm>
              <a:off x="7867508" y="4653136"/>
              <a:ext cx="304892" cy="523220"/>
            </a:xfrm>
            <a:prstGeom prst="rect">
              <a:avLst/>
            </a:prstGeom>
            <a:noFill/>
            <a:ln>
              <a:noFill/>
            </a:ln>
          </p:spPr>
          <p:txBody>
            <a:bodyPr wrap="none">
              <a:spAutoFit/>
            </a:bodyPr>
            <a:lstStyle/>
            <a:p>
              <a:r>
                <a:rPr lang="nl-NL" sz="2800" b="1" dirty="0">
                  <a:solidFill>
                    <a:srgbClr val="C00000"/>
                  </a:solidFill>
                </a:rPr>
                <a:t>-</a:t>
              </a:r>
            </a:p>
          </p:txBody>
        </p:sp>
      </p:grpSp>
    </p:spTree>
    <p:extLst>
      <p:ext uri="{BB962C8B-B14F-4D97-AF65-F5344CB8AC3E}">
        <p14:creationId xmlns:p14="http://schemas.microsoft.com/office/powerpoint/2010/main" val="12416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8"/>
          <p:cNvGrpSpPr/>
          <p:nvPr/>
        </p:nvGrpSpPr>
        <p:grpSpPr>
          <a:xfrm>
            <a:off x="288031" y="3933056"/>
            <a:ext cx="7452000" cy="2736000"/>
            <a:chOff x="0" y="3996000"/>
            <a:chExt cx="7452000" cy="2736000"/>
          </a:xfrm>
        </p:grpSpPr>
        <p:pic>
          <p:nvPicPr>
            <p:cNvPr id="13" name="Picture 2" descr="http://www.textbook-pv.org/figures/figure_3.15.png"/>
            <p:cNvPicPr>
              <a:picLocks noChangeAspect="1" noChangeArrowheads="1"/>
            </p:cNvPicPr>
            <p:nvPr/>
          </p:nvPicPr>
          <p:blipFill rotWithShape="1">
            <a:blip r:embed="rId3">
              <a:extLst>
                <a:ext uri="{28A0092B-C50C-407E-A947-70E740481C1C}">
                  <a14:useLocalDpi xmlns:a14="http://schemas.microsoft.com/office/drawing/2010/main" val="0"/>
                </a:ext>
              </a:extLst>
            </a:blip>
            <a:srcRect l="991" t="1474" r="2063" b="33684"/>
            <a:stretch/>
          </p:blipFill>
          <p:spPr bwMode="auto">
            <a:xfrm>
              <a:off x="0" y="3996000"/>
              <a:ext cx="7452000" cy="2736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7"/>
            <p:cNvSpPr/>
            <p:nvPr/>
          </p:nvSpPr>
          <p:spPr>
            <a:xfrm>
              <a:off x="4224630" y="5549668"/>
              <a:ext cx="364202" cy="461665"/>
            </a:xfrm>
            <a:prstGeom prst="rect">
              <a:avLst/>
            </a:prstGeom>
            <a:noFill/>
            <a:ln>
              <a:noFill/>
            </a:ln>
          </p:spPr>
          <p:txBody>
            <a:bodyPr wrap="none">
              <a:spAutoFit/>
            </a:bodyPr>
            <a:lstStyle/>
            <a:p>
              <a:r>
                <a:rPr lang="nl-NL" dirty="0" smtClean="0"/>
                <a:t>+</a:t>
              </a:r>
            </a:p>
          </p:txBody>
        </p:sp>
      </p:grpSp>
      <p:sp>
        <p:nvSpPr>
          <p:cNvPr id="15" name="Rectangle 9"/>
          <p:cNvSpPr/>
          <p:nvPr/>
        </p:nvSpPr>
        <p:spPr>
          <a:xfrm>
            <a:off x="6240919" y="6278317"/>
            <a:ext cx="2579553" cy="307777"/>
          </a:xfrm>
          <a:prstGeom prst="rect">
            <a:avLst/>
          </a:prstGeom>
          <a:solidFill>
            <a:schemeClr val="bg1"/>
          </a:solidFill>
          <a:ln>
            <a:noFill/>
          </a:ln>
        </p:spPr>
        <p:txBody>
          <a:bodyPr wrap="none" lIns="91425" tIns="45713" rIns="91425" bIns="45713">
            <a:spAutoFit/>
          </a:bodyPr>
          <a:lstStyle/>
          <a:p>
            <a:r>
              <a:rPr lang="nl-NL" sz="1400" b="1" dirty="0">
                <a:solidFill>
                  <a:schemeClr val="accent6"/>
                </a:solidFill>
              </a:rPr>
              <a:t>(SCR) ook wel: depletiezone</a:t>
            </a:r>
          </a:p>
        </p:txBody>
      </p:sp>
      <p:sp>
        <p:nvSpPr>
          <p:cNvPr id="22530" name="Rectangle 2"/>
          <p:cNvSpPr>
            <a:spLocks noGrp="1" noChangeArrowheads="1"/>
          </p:cNvSpPr>
          <p:nvPr>
            <p:ph type="body" idx="1"/>
          </p:nvPr>
        </p:nvSpPr>
        <p:spPr>
          <a:xfrm>
            <a:off x="685801" y="981078"/>
            <a:ext cx="8278813" cy="5876925"/>
          </a:xfrm>
        </p:spPr>
        <p:txBody>
          <a:bodyPr/>
          <a:lstStyle/>
          <a:p>
            <a:pPr marL="558713" indent="-558713">
              <a:lnSpc>
                <a:spcPct val="140000"/>
              </a:lnSpc>
              <a:buFontTx/>
              <a:buAutoNum type="romanUcPeriod"/>
            </a:pPr>
            <a:r>
              <a:rPr lang="nl-NL" sz="2400" dirty="0">
                <a:solidFill>
                  <a:schemeClr val="bg2"/>
                </a:solidFill>
              </a:rPr>
              <a:t>Bij deze aansluiting zal een stroom gaan lopen.</a:t>
            </a:r>
          </a:p>
          <a:p>
            <a:pPr marL="558713" indent="-558713">
              <a:lnSpc>
                <a:spcPct val="140000"/>
              </a:lnSpc>
              <a:buFontTx/>
              <a:buAutoNum type="romanUcPeriod"/>
            </a:pPr>
            <a:r>
              <a:rPr lang="nl-NL" sz="2400" dirty="0" smtClean="0"/>
              <a:t>De </a:t>
            </a:r>
            <a:r>
              <a:rPr lang="nl-NL" sz="2400" dirty="0"/>
              <a:t>depletiezone is symmetrisch rondom de overgang</a:t>
            </a:r>
          </a:p>
          <a:p>
            <a:pPr marL="558713" indent="-558713">
              <a:lnSpc>
                <a:spcPct val="140000"/>
              </a:lnSpc>
              <a:buNone/>
            </a:pPr>
            <a:endParaRPr lang="nl-NL" sz="800" dirty="0">
              <a:solidFill>
                <a:schemeClr val="bg2"/>
              </a:solidFill>
            </a:endParaRPr>
          </a:p>
          <a:p>
            <a:pPr marL="558713" indent="-558713">
              <a:lnSpc>
                <a:spcPct val="140000"/>
              </a:lnSpc>
              <a:buFontTx/>
              <a:buAutoNum type="alphaUcPeriod"/>
            </a:pPr>
            <a:r>
              <a:rPr lang="nl-NL" sz="2400" dirty="0">
                <a:solidFill>
                  <a:schemeClr val="bg2"/>
                </a:solidFill>
              </a:rPr>
              <a:t>Stelling I en II beide fout</a:t>
            </a:r>
          </a:p>
          <a:p>
            <a:pPr marL="558713" indent="-558713">
              <a:lnSpc>
                <a:spcPct val="140000"/>
              </a:lnSpc>
              <a:buFontTx/>
              <a:buAutoNum type="alphaUcPeriod"/>
            </a:pPr>
            <a:r>
              <a:rPr lang="nl-NL" sz="2400" dirty="0">
                <a:solidFill>
                  <a:schemeClr val="bg2"/>
                </a:solidFill>
              </a:rPr>
              <a:t>Stelling I en II beide goed</a:t>
            </a:r>
          </a:p>
          <a:p>
            <a:pPr marL="558713" indent="-558713">
              <a:lnSpc>
                <a:spcPct val="140000"/>
              </a:lnSpc>
              <a:buFontTx/>
              <a:buAutoNum type="alphaUcPeriod"/>
            </a:pPr>
            <a:r>
              <a:rPr lang="nl-NL" sz="2400" dirty="0">
                <a:solidFill>
                  <a:schemeClr val="bg2"/>
                </a:solidFill>
              </a:rPr>
              <a:t>Stelling I fout en II goed</a:t>
            </a:r>
          </a:p>
          <a:p>
            <a:pPr marL="558713" indent="-558713">
              <a:lnSpc>
                <a:spcPct val="140000"/>
              </a:lnSpc>
              <a:buFontTx/>
              <a:buAutoNum type="alphaUcPeriod"/>
            </a:pPr>
            <a:r>
              <a:rPr lang="nl-NL" sz="2400" dirty="0">
                <a:solidFill>
                  <a:schemeClr val="bg2"/>
                </a:solidFill>
              </a:rPr>
              <a:t>Stelling I goed en II fout</a:t>
            </a:r>
          </a:p>
        </p:txBody>
      </p:sp>
      <p:sp>
        <p:nvSpPr>
          <p:cNvPr id="22531" name="Rectangle 3"/>
          <p:cNvSpPr>
            <a:spLocks noChangeArrowheads="1"/>
          </p:cNvSpPr>
          <p:nvPr/>
        </p:nvSpPr>
        <p:spPr bwMode="auto">
          <a:xfrm>
            <a:off x="568325" y="71439"/>
            <a:ext cx="802957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a:solidFill>
                  <a:schemeClr val="tx2"/>
                </a:solidFill>
              </a:rPr>
              <a:t>n</a:t>
            </a:r>
            <a:r>
              <a:rPr lang="en-US" sz="2500" dirty="0" smtClean="0">
                <a:solidFill>
                  <a:schemeClr val="tx2"/>
                </a:solidFill>
              </a:rPr>
              <a:t>+ </a:t>
            </a:r>
            <a:r>
              <a:rPr lang="en-US" sz="2500" dirty="0" smtClean="0">
                <a:solidFill>
                  <a:schemeClr val="tx2"/>
                </a:solidFill>
                <a:sym typeface="Wingdings" panose="05000000000000000000" pitchFamily="2" charset="2"/>
              </a:rPr>
              <a:t> </a:t>
            </a:r>
            <a:r>
              <a:rPr lang="en-US" sz="2500" dirty="0" err="1" smtClean="0">
                <a:solidFill>
                  <a:schemeClr val="tx2"/>
                </a:solidFill>
              </a:rPr>
              <a:t>pn-overgang</a:t>
            </a:r>
            <a:r>
              <a:rPr lang="en-US" sz="2500" dirty="0" smtClean="0">
                <a:solidFill>
                  <a:schemeClr val="tx2"/>
                </a:solidFill>
              </a:rPr>
              <a:t> </a:t>
            </a:r>
            <a:r>
              <a:rPr lang="en-US" sz="2500" dirty="0" err="1" smtClean="0">
                <a:solidFill>
                  <a:schemeClr val="tx2"/>
                </a:solidFill>
              </a:rPr>
              <a:t>zwaarder</a:t>
            </a:r>
            <a:r>
              <a:rPr lang="en-US" sz="2500" dirty="0" smtClean="0">
                <a:solidFill>
                  <a:schemeClr val="tx2"/>
                </a:solidFill>
              </a:rPr>
              <a:t> </a:t>
            </a:r>
            <a:r>
              <a:rPr lang="en-US" sz="2500" b="1" i="1" dirty="0" smtClean="0">
                <a:solidFill>
                  <a:schemeClr val="tx2"/>
                </a:solidFill>
              </a:rPr>
              <a:t>n-</a:t>
            </a:r>
            <a:r>
              <a:rPr lang="en-US" sz="2500" dirty="0" err="1" smtClean="0">
                <a:solidFill>
                  <a:schemeClr val="tx2"/>
                </a:solidFill>
              </a:rPr>
              <a:t>gedoteerd</a:t>
            </a:r>
            <a:endParaRPr lang="en-GB" sz="2500" dirty="0">
              <a:solidFill>
                <a:schemeClr val="tx2"/>
              </a:solidFill>
            </a:endParaRPr>
          </a:p>
        </p:txBody>
      </p:sp>
      <p:sp>
        <p:nvSpPr>
          <p:cNvPr id="22532"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 xmlns:a14="http://schemas.microsoft.com/office/drawing/2010/main">
                <a:noFill/>
              </a14:hiddenFill>
            </a:ext>
          </a:extLst>
        </p:spPr>
        <p:txBody>
          <a:bodyPr wrap="none" lIns="91425" tIns="45713" rIns="91425" bIns="45713" anchor="ctr"/>
          <a:lstStyle/>
          <a:p>
            <a:endParaRPr lang="en-GB"/>
          </a:p>
        </p:txBody>
      </p:sp>
      <p:sp>
        <p:nvSpPr>
          <p:cNvPr id="7" name="Rectangle 10"/>
          <p:cNvSpPr>
            <a:spLocks noChangeArrowheads="1"/>
          </p:cNvSpPr>
          <p:nvPr/>
        </p:nvSpPr>
        <p:spPr bwMode="auto">
          <a:xfrm>
            <a:off x="577404" y="4077072"/>
            <a:ext cx="4373562" cy="695449"/>
          </a:xfrm>
          <a:prstGeom prst="rect">
            <a:avLst/>
          </a:prstGeom>
          <a:noFill/>
          <a:ln w="38100">
            <a:solidFill>
              <a:srgbClr val="00FF00"/>
            </a:solidFill>
            <a:miter lim="800000"/>
            <a:headEnd/>
            <a:tailEnd/>
          </a:ln>
        </p:spPr>
        <p:txBody>
          <a:bodyPr wrap="none" lIns="91425" tIns="45713" rIns="91425" bIns="45713" anchor="ctr">
            <a:prstTxWarp prst="textNoShape">
              <a:avLst/>
            </a:prstTxWarp>
          </a:bodyPr>
          <a:lstStyle/>
          <a:p>
            <a:endParaRPr lang="nl-NL"/>
          </a:p>
        </p:txBody>
      </p:sp>
      <p:sp>
        <p:nvSpPr>
          <p:cNvPr id="11" name="Rechthoek 10"/>
          <p:cNvSpPr/>
          <p:nvPr/>
        </p:nvSpPr>
        <p:spPr>
          <a:xfrm>
            <a:off x="-963553" y="6614263"/>
            <a:ext cx="7830616" cy="600164"/>
          </a:xfrm>
          <a:prstGeom prst="rect">
            <a:avLst/>
          </a:prstGeom>
        </p:spPr>
        <p:txBody>
          <a:bodyPr wrap="square">
            <a:spAutoFit/>
          </a:bodyPr>
          <a:lstStyle/>
          <a:p>
            <a:r>
              <a:rPr lang="nl-NL" sz="1100" dirty="0">
                <a:hlinkClick r:id="rId4"/>
              </a:rPr>
              <a:t>https://en.wikipedia.org/wiki/Depletion_region#/</a:t>
            </a:r>
            <a:r>
              <a:rPr lang="nl-NL" sz="1100" dirty="0" smtClean="0">
                <a:hlinkClick r:id="rId4"/>
              </a:rPr>
              <a:t>media/File:Pn-junction-equilibrium-graphs.png</a:t>
            </a:r>
            <a:endParaRPr lang="nl-NL" sz="1100" dirty="0" smtClean="0"/>
          </a:p>
          <a:p>
            <a:r>
              <a:rPr lang="nl-NL" sz="1100" dirty="0">
                <a:hlinkClick r:id="rId5"/>
              </a:rPr>
              <a:t>https://</a:t>
            </a:r>
            <a:r>
              <a:rPr lang="nl-NL" sz="1100" dirty="0" smtClean="0">
                <a:hlinkClick r:id="rId5"/>
              </a:rPr>
              <a:t>en.wikipedia.org/wiki/Depletion_region#Determining_the_depletion_layer_width</a:t>
            </a:r>
            <a:endParaRPr lang="nl-NL" sz="1100" dirty="0" smtClean="0"/>
          </a:p>
          <a:p>
            <a:endParaRPr lang="nl-NL" sz="1100" dirty="0"/>
          </a:p>
        </p:txBody>
      </p:sp>
    </p:spTree>
    <p:extLst>
      <p:ext uri="{BB962C8B-B14F-4D97-AF65-F5344CB8AC3E}">
        <p14:creationId xmlns:p14="http://schemas.microsoft.com/office/powerpoint/2010/main" val="2843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www.textbook-pv.org/figures/figure_3.19.png"/>
          <p:cNvPicPr>
            <a:picLocks noChangeAspect="1" noChangeArrowheads="1"/>
          </p:cNvPicPr>
          <p:nvPr/>
        </p:nvPicPr>
        <p:blipFill rotWithShape="1">
          <a:blip r:embed="rId3">
            <a:extLst>
              <a:ext uri="{28A0092B-C50C-407E-A947-70E740481C1C}">
                <a14:useLocalDpi xmlns:a14="http://schemas.microsoft.com/office/drawing/2010/main" val="0"/>
              </a:ext>
            </a:extLst>
          </a:blip>
          <a:srcRect l="579" t="810" r="355" b="6196"/>
          <a:stretch/>
        </p:blipFill>
        <p:spPr bwMode="auto">
          <a:xfrm>
            <a:off x="-3132856" y="3407836"/>
            <a:ext cx="7603985" cy="3909596"/>
          </a:xfrm>
          <a:prstGeom prst="rect">
            <a:avLst/>
          </a:prstGeom>
          <a:noFill/>
          <a:extLst>
            <a:ext uri="{909E8E84-426E-40DD-AFC4-6F175D3DCCD1}">
              <a14:hiddenFill xmlns:a14="http://schemas.microsoft.com/office/drawing/2010/main">
                <a:solidFill>
                  <a:srgbClr val="FFFFFF"/>
                </a:solidFill>
              </a14:hiddenFill>
            </a:ext>
          </a:extLst>
        </p:spPr>
      </p:pic>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6" name="Picture 5"/>
          <p:cNvPicPr>
            <a:picLocks noChangeAspect="1"/>
          </p:cNvPicPr>
          <p:nvPr/>
        </p:nvPicPr>
        <p:blipFill>
          <a:blip r:embed="rId4"/>
          <a:stretch>
            <a:fillRect/>
          </a:stretch>
        </p:blipFill>
        <p:spPr>
          <a:xfrm>
            <a:off x="6019800" y="3886200"/>
            <a:ext cx="2895600" cy="2895600"/>
          </a:xfrm>
          <a:prstGeom prst="rect">
            <a:avLst/>
          </a:prstGeom>
        </p:spPr>
      </p:pic>
      <p:sp>
        <p:nvSpPr>
          <p:cNvPr id="7" name="Rectangle 6"/>
          <p:cNvSpPr/>
          <p:nvPr/>
        </p:nvSpPr>
        <p:spPr>
          <a:xfrm>
            <a:off x="1661120" y="6429250"/>
            <a:ext cx="5791200" cy="600150"/>
          </a:xfrm>
          <a:prstGeom prst="rect">
            <a:avLst/>
          </a:prstGeom>
        </p:spPr>
        <p:txBody>
          <a:bodyPr wrap="square" lIns="91425" tIns="45713" rIns="91425" bIns="45713">
            <a:spAutoFit/>
          </a:bodyPr>
          <a:lstStyle/>
          <a:p>
            <a:r>
              <a:rPr lang="en-US" sz="1100" dirty="0">
                <a:solidFill>
                  <a:srgbClr val="000000"/>
                </a:solidFill>
                <a:hlinkClick r:id="rId5"/>
              </a:rPr>
              <a:t>http://micro.magnet.fsu.edu/primer/java/solarcell/</a:t>
            </a:r>
          </a:p>
          <a:p>
            <a:r>
              <a:rPr lang="en-US" sz="1100" dirty="0">
                <a:solidFill>
                  <a:srgbClr val="000000"/>
                </a:solidFill>
                <a:hlinkClick r:id="rId5"/>
              </a:rPr>
              <a:t>http://www.hk-phy.org/energy/alternate/solar_phy03_e.html</a:t>
            </a:r>
            <a:endParaRPr lang="en-US" sz="1100" dirty="0">
              <a:solidFill>
                <a:srgbClr val="000000"/>
              </a:solidFill>
            </a:endParaRPr>
          </a:p>
          <a:p>
            <a:endParaRPr lang="en-US" sz="1100" dirty="0">
              <a:solidFill>
                <a:srgbClr val="000000"/>
              </a:solidFill>
            </a:endParaRPr>
          </a:p>
        </p:txBody>
      </p:sp>
      <p:grpSp>
        <p:nvGrpSpPr>
          <p:cNvPr id="2" name="Group 1"/>
          <p:cNvGrpSpPr/>
          <p:nvPr/>
        </p:nvGrpSpPr>
        <p:grpSpPr>
          <a:xfrm>
            <a:off x="6072245" y="4437112"/>
            <a:ext cx="2620402" cy="2232248"/>
            <a:chOff x="6072242" y="4437112"/>
            <a:chExt cx="2620402" cy="2232248"/>
          </a:xfrm>
        </p:grpSpPr>
        <p:sp>
          <p:nvSpPr>
            <p:cNvPr id="9" name="Rectangle 8"/>
            <p:cNvSpPr/>
            <p:nvPr/>
          </p:nvSpPr>
          <p:spPr>
            <a:xfrm>
              <a:off x="8316515" y="5415607"/>
              <a:ext cx="364202" cy="461665"/>
            </a:xfrm>
            <a:prstGeom prst="rect">
              <a:avLst/>
            </a:prstGeom>
            <a:solidFill>
              <a:schemeClr val="bg1"/>
            </a:solidFill>
            <a:ln>
              <a:noFill/>
            </a:ln>
          </p:spPr>
          <p:txBody>
            <a:bodyPr wrap="none">
              <a:spAutoFit/>
            </a:bodyPr>
            <a:lstStyle/>
            <a:p>
              <a:r>
                <a:rPr lang="nl-NL" b="1" dirty="0" smtClean="0"/>
                <a:t>+</a:t>
              </a:r>
            </a:p>
          </p:txBody>
        </p:sp>
        <p:sp>
          <p:nvSpPr>
            <p:cNvPr id="11" name="Rectangle 10"/>
            <p:cNvSpPr/>
            <p:nvPr/>
          </p:nvSpPr>
          <p:spPr>
            <a:xfrm>
              <a:off x="6072242" y="5415607"/>
              <a:ext cx="287258" cy="461665"/>
            </a:xfrm>
            <a:prstGeom prst="rect">
              <a:avLst/>
            </a:prstGeom>
            <a:solidFill>
              <a:schemeClr val="bg1"/>
            </a:solidFill>
            <a:ln>
              <a:noFill/>
            </a:ln>
          </p:spPr>
          <p:txBody>
            <a:bodyPr wrap="none">
              <a:spAutoFit/>
            </a:bodyPr>
            <a:lstStyle/>
            <a:p>
              <a:r>
                <a:rPr lang="nl-NL" b="1" dirty="0" smtClean="0"/>
                <a:t>-</a:t>
              </a:r>
            </a:p>
          </p:txBody>
        </p:sp>
        <p:sp>
          <p:nvSpPr>
            <p:cNvPr id="13" name="Rectangle 12"/>
            <p:cNvSpPr/>
            <p:nvPr/>
          </p:nvSpPr>
          <p:spPr>
            <a:xfrm>
              <a:off x="8328442" y="4437112"/>
              <a:ext cx="364202" cy="461665"/>
            </a:xfrm>
            <a:prstGeom prst="rect">
              <a:avLst/>
            </a:prstGeom>
            <a:solidFill>
              <a:schemeClr val="bg1"/>
            </a:solidFill>
            <a:ln>
              <a:noFill/>
            </a:ln>
          </p:spPr>
          <p:txBody>
            <a:bodyPr wrap="none">
              <a:spAutoFit/>
            </a:bodyPr>
            <a:lstStyle/>
            <a:p>
              <a:r>
                <a:rPr lang="nl-NL" b="1" dirty="0" smtClean="0"/>
                <a:t>+</a:t>
              </a:r>
            </a:p>
          </p:txBody>
        </p:sp>
        <p:sp>
          <p:nvSpPr>
            <p:cNvPr id="15" name="Rectangle 14"/>
            <p:cNvSpPr/>
            <p:nvPr/>
          </p:nvSpPr>
          <p:spPr>
            <a:xfrm>
              <a:off x="6084168" y="4437112"/>
              <a:ext cx="287258" cy="461665"/>
            </a:xfrm>
            <a:prstGeom prst="rect">
              <a:avLst/>
            </a:prstGeom>
            <a:solidFill>
              <a:schemeClr val="bg1"/>
            </a:solidFill>
            <a:ln>
              <a:noFill/>
            </a:ln>
          </p:spPr>
          <p:txBody>
            <a:bodyPr wrap="none">
              <a:spAutoFit/>
            </a:bodyPr>
            <a:lstStyle/>
            <a:p>
              <a:r>
                <a:rPr lang="nl-NL" b="1" dirty="0" smtClean="0"/>
                <a:t>-</a:t>
              </a:r>
            </a:p>
          </p:txBody>
        </p:sp>
        <p:sp>
          <p:nvSpPr>
            <p:cNvPr id="16" name="Rectangle 15"/>
            <p:cNvSpPr/>
            <p:nvPr/>
          </p:nvSpPr>
          <p:spPr>
            <a:xfrm>
              <a:off x="8328442" y="6207695"/>
              <a:ext cx="364202" cy="461665"/>
            </a:xfrm>
            <a:prstGeom prst="rect">
              <a:avLst/>
            </a:prstGeom>
            <a:solidFill>
              <a:schemeClr val="bg1"/>
            </a:solidFill>
            <a:ln>
              <a:noFill/>
            </a:ln>
          </p:spPr>
          <p:txBody>
            <a:bodyPr wrap="none">
              <a:spAutoFit/>
            </a:bodyPr>
            <a:lstStyle/>
            <a:p>
              <a:r>
                <a:rPr lang="nl-NL" b="1" dirty="0" smtClean="0"/>
                <a:t>+</a:t>
              </a:r>
            </a:p>
          </p:txBody>
        </p:sp>
        <p:sp>
          <p:nvSpPr>
            <p:cNvPr id="17" name="Rectangle 16"/>
            <p:cNvSpPr/>
            <p:nvPr/>
          </p:nvSpPr>
          <p:spPr>
            <a:xfrm>
              <a:off x="6084168" y="6207695"/>
              <a:ext cx="287258" cy="461665"/>
            </a:xfrm>
            <a:prstGeom prst="rect">
              <a:avLst/>
            </a:prstGeom>
            <a:solidFill>
              <a:schemeClr val="bg1"/>
            </a:solidFill>
            <a:ln>
              <a:noFill/>
            </a:ln>
          </p:spPr>
          <p:txBody>
            <a:bodyPr wrap="none">
              <a:spAutoFit/>
            </a:bodyPr>
            <a:lstStyle/>
            <a:p>
              <a:r>
                <a:rPr lang="nl-NL" b="1" dirty="0" smtClean="0"/>
                <a:t>-</a:t>
              </a:r>
            </a:p>
          </p:txBody>
        </p:sp>
      </p:grpSp>
      <p:grpSp>
        <p:nvGrpSpPr>
          <p:cNvPr id="4" name="Group 3"/>
          <p:cNvGrpSpPr/>
          <p:nvPr/>
        </p:nvGrpSpPr>
        <p:grpSpPr>
          <a:xfrm>
            <a:off x="6120882" y="764704"/>
            <a:ext cx="2771598" cy="3029631"/>
            <a:chOff x="5754769" y="856569"/>
            <a:chExt cx="2771598" cy="3029631"/>
          </a:xfrm>
        </p:grpSpPr>
        <p:pic>
          <p:nvPicPr>
            <p:cNvPr id="19" name="Picture 18"/>
            <p:cNvPicPr/>
            <p:nvPr/>
          </p:nvPicPr>
          <p:blipFill rotWithShape="1">
            <a:blip r:embed="rId6">
              <a:extLst>
                <a:ext uri="{28A0092B-C50C-407E-A947-70E740481C1C}">
                  <a14:useLocalDpi xmlns:a14="http://schemas.microsoft.com/office/drawing/2010/main" val="0"/>
                </a:ext>
              </a:extLst>
            </a:blip>
            <a:srcRect t="21117" b="35217"/>
            <a:stretch/>
          </p:blipFill>
          <p:spPr>
            <a:xfrm>
              <a:off x="5754769" y="856569"/>
              <a:ext cx="2771598" cy="3029631"/>
            </a:xfrm>
            <a:prstGeom prst="rect">
              <a:avLst/>
            </a:prstGeom>
          </p:spPr>
        </p:pic>
        <p:sp>
          <p:nvSpPr>
            <p:cNvPr id="3" name="Rectangle 2"/>
            <p:cNvSpPr/>
            <p:nvPr/>
          </p:nvSpPr>
          <p:spPr bwMode="auto">
            <a:xfrm>
              <a:off x="5754769" y="3501008"/>
              <a:ext cx="329402" cy="38519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sp>
        <p:nvSpPr>
          <p:cNvPr id="21" name="Rectangle 20"/>
          <p:cNvSpPr/>
          <p:nvPr/>
        </p:nvSpPr>
        <p:spPr>
          <a:xfrm>
            <a:off x="4548984" y="5774331"/>
            <a:ext cx="1364476" cy="646331"/>
          </a:xfrm>
          <a:prstGeom prst="rect">
            <a:avLst/>
          </a:prstGeom>
        </p:spPr>
        <p:txBody>
          <a:bodyPr wrap="none">
            <a:spAutoFit/>
          </a:bodyPr>
          <a:lstStyle/>
          <a:p>
            <a:r>
              <a:rPr lang="nl-NL" sz="1800" dirty="0" smtClean="0">
                <a:solidFill>
                  <a:srgbClr val="7030A0"/>
                </a:solidFill>
              </a:rPr>
              <a:t>e</a:t>
            </a:r>
            <a:r>
              <a:rPr lang="nl-NL" sz="1800" baseline="30000" dirty="0" smtClean="0">
                <a:solidFill>
                  <a:srgbClr val="7030A0"/>
                </a:solidFill>
              </a:rPr>
              <a:t>-</a:t>
            </a:r>
            <a:r>
              <a:rPr lang="nl-NL" sz="1800" dirty="0">
                <a:solidFill>
                  <a:srgbClr val="7030A0"/>
                </a:solidFill>
              </a:rPr>
              <a:t> </a:t>
            </a:r>
            <a:r>
              <a:rPr lang="nl-NL" sz="1800" dirty="0" smtClean="0">
                <a:solidFill>
                  <a:srgbClr val="7030A0"/>
                </a:solidFill>
              </a:rPr>
              <a:t>-</a:t>
            </a:r>
            <a:r>
              <a:rPr lang="nl-NL" sz="1800" dirty="0" err="1" smtClean="0">
                <a:solidFill>
                  <a:srgbClr val="7030A0"/>
                </a:solidFill>
              </a:rPr>
              <a:t>gatpaar</a:t>
            </a:r>
            <a:endParaRPr lang="nl-NL" sz="1800" dirty="0" smtClean="0">
              <a:solidFill>
                <a:srgbClr val="7030A0"/>
              </a:solidFill>
            </a:endParaRPr>
          </a:p>
          <a:p>
            <a:r>
              <a:rPr lang="nl-NL" sz="1800" dirty="0" smtClean="0">
                <a:solidFill>
                  <a:srgbClr val="7030A0"/>
                </a:solidFill>
              </a:rPr>
              <a:t>gescheiden</a:t>
            </a:r>
            <a:endParaRPr lang="en-GB" sz="2000" dirty="0"/>
          </a:p>
        </p:txBody>
      </p:sp>
      <p:sp>
        <p:nvSpPr>
          <p:cNvPr id="22" name="Rectangle 21"/>
          <p:cNvSpPr/>
          <p:nvPr/>
        </p:nvSpPr>
        <p:spPr>
          <a:xfrm>
            <a:off x="2699792" y="3214717"/>
            <a:ext cx="2723823" cy="646331"/>
          </a:xfrm>
          <a:prstGeom prst="rect">
            <a:avLst/>
          </a:prstGeom>
        </p:spPr>
        <p:txBody>
          <a:bodyPr wrap="none">
            <a:spAutoFit/>
          </a:bodyPr>
          <a:lstStyle/>
          <a:p>
            <a:r>
              <a:rPr lang="nl-NL" sz="1800" dirty="0" smtClean="0">
                <a:solidFill>
                  <a:srgbClr val="7030A0"/>
                </a:solidFill>
              </a:rPr>
              <a:t>alleen </a:t>
            </a:r>
            <a:r>
              <a:rPr lang="nl-NL" sz="1800" dirty="0" err="1" smtClean="0">
                <a:solidFill>
                  <a:srgbClr val="7030A0"/>
                </a:solidFill>
              </a:rPr>
              <a:t>depletielaag</a:t>
            </a:r>
            <a:r>
              <a:rPr lang="nl-NL" sz="1800" dirty="0" smtClean="0">
                <a:solidFill>
                  <a:srgbClr val="7030A0"/>
                </a:solidFill>
              </a:rPr>
              <a:t> actief</a:t>
            </a:r>
          </a:p>
          <a:p>
            <a:pPr marL="342900" indent="-342900">
              <a:buFont typeface="Wingdings"/>
              <a:buChar char="à"/>
            </a:pPr>
            <a:r>
              <a:rPr lang="nl-NL" sz="1800" dirty="0" smtClean="0">
                <a:solidFill>
                  <a:srgbClr val="7030A0"/>
                </a:solidFill>
              </a:rPr>
              <a:t>n-laag boven</a:t>
            </a:r>
            <a:endParaRPr lang="en-GB" sz="2000" baseline="-25000" dirty="0"/>
          </a:p>
        </p:txBody>
      </p:sp>
      <p:grpSp>
        <p:nvGrpSpPr>
          <p:cNvPr id="5" name="Group 4"/>
          <p:cNvGrpSpPr/>
          <p:nvPr/>
        </p:nvGrpSpPr>
        <p:grpSpPr>
          <a:xfrm>
            <a:off x="827584" y="762003"/>
            <a:ext cx="3592016" cy="2332109"/>
            <a:chOff x="827584" y="762003"/>
            <a:chExt cx="3592016" cy="2332109"/>
          </a:xfrm>
        </p:grpSpPr>
        <p:pic>
          <p:nvPicPr>
            <p:cNvPr id="14" name="Picture 13"/>
            <p:cNvPicPr>
              <a:picLocks noChangeAspect="1"/>
            </p:cNvPicPr>
            <p:nvPr/>
          </p:nvPicPr>
          <p:blipFill>
            <a:blip r:embed="rId7"/>
            <a:stretch>
              <a:fillRect/>
            </a:stretch>
          </p:blipFill>
          <p:spPr>
            <a:xfrm>
              <a:off x="827584" y="762003"/>
              <a:ext cx="3592016" cy="2326647"/>
            </a:xfrm>
            <a:prstGeom prst="rect">
              <a:avLst/>
            </a:prstGeom>
          </p:spPr>
        </p:pic>
        <p:sp>
          <p:nvSpPr>
            <p:cNvPr id="23" name="Rectangle 22"/>
            <p:cNvSpPr/>
            <p:nvPr/>
          </p:nvSpPr>
          <p:spPr bwMode="auto">
            <a:xfrm>
              <a:off x="3779912" y="2708920"/>
              <a:ext cx="602670" cy="38519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spTree>
    <p:extLst>
      <p:ext uri="{BB962C8B-B14F-4D97-AF65-F5344CB8AC3E}">
        <p14:creationId xmlns:p14="http://schemas.microsoft.com/office/powerpoint/2010/main" val="3793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1066800" y="1124744"/>
            <a:ext cx="7162800" cy="6495256"/>
            <a:chOff x="1066800" y="1124744"/>
            <a:chExt cx="7162800" cy="6495256"/>
          </a:xfrm>
        </p:grpSpPr>
        <p:grpSp>
          <p:nvGrpSpPr>
            <p:cNvPr id="2" name="Group 11"/>
            <p:cNvGrpSpPr/>
            <p:nvPr/>
          </p:nvGrpSpPr>
          <p:grpSpPr>
            <a:xfrm>
              <a:off x="1066800" y="1124744"/>
              <a:ext cx="7162800" cy="6495256"/>
              <a:chOff x="1066800" y="1124744"/>
              <a:chExt cx="7162800" cy="6495256"/>
            </a:xfrm>
          </p:grpSpPr>
          <p:pic>
            <p:nvPicPr>
              <p:cNvPr id="3074" name="Picture 2" descr="http://www4.nau.edu/meteorite/Meteorite/Images/ContactPotential.jpg"/>
              <p:cNvPicPr>
                <a:picLocks noChangeAspect="1" noChangeArrowheads="1"/>
              </p:cNvPicPr>
              <p:nvPr/>
            </p:nvPicPr>
            <p:blipFill rotWithShape="1">
              <a:blip r:embed="rId4">
                <a:extLst>
                  <a:ext uri="{28A0092B-C50C-407E-A947-70E740481C1C}">
                    <a14:useLocalDpi xmlns:a14="http://schemas.microsoft.com/office/drawing/2010/main" val="0"/>
                  </a:ext>
                </a:extLst>
              </a:blip>
              <a:srcRect l="631" t="1175" r="-631" b="-1175"/>
              <a:stretch/>
            </p:blipFill>
            <p:spPr bwMode="auto">
              <a:xfrm>
                <a:off x="1440000" y="1188000"/>
                <a:ext cx="5760640" cy="5380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066800" y="3657600"/>
                <a:ext cx="7162800"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4320320" y="1124744"/>
                <a:ext cx="2915976"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33" name="Rectangle 32"/>
            <p:cNvSpPr/>
            <p:nvPr/>
          </p:nvSpPr>
          <p:spPr>
            <a:xfrm>
              <a:off x="3505200" y="2404646"/>
              <a:ext cx="815447" cy="338554"/>
            </a:xfrm>
            <a:prstGeom prst="rect">
              <a:avLst/>
            </a:prstGeom>
            <a:solidFill>
              <a:schemeClr val="bg1"/>
            </a:solidFill>
          </p:spPr>
          <p:txBody>
            <a:bodyPr wrap="none">
              <a:spAutoFit/>
            </a:bodyPr>
            <a:lstStyle/>
            <a:p>
              <a:r>
                <a:rPr lang="nl-NL" sz="1600" b="1" dirty="0" smtClean="0">
                  <a:solidFill>
                    <a:schemeClr val="accent2"/>
                  </a:solidFill>
                </a:rPr>
                <a:t>E</a:t>
              </a:r>
              <a:r>
                <a:rPr lang="nl-NL" sz="1600" b="1" baseline="-25000" dirty="0" smtClean="0">
                  <a:solidFill>
                    <a:schemeClr val="accent2"/>
                  </a:solidFill>
                </a:rPr>
                <a:t>F</a:t>
              </a:r>
              <a:r>
                <a:rPr lang="nl-NL" sz="1600" b="1" dirty="0" smtClean="0">
                  <a:solidFill>
                    <a:schemeClr val="accent2"/>
                  </a:solidFill>
                </a:rPr>
                <a:t>     </a:t>
              </a:r>
              <a:r>
                <a:rPr lang="nl-NL" sz="1600" b="1" dirty="0" err="1" smtClean="0">
                  <a:solidFill>
                    <a:schemeClr val="bg1"/>
                  </a:solidFill>
                </a:rPr>
                <a:t>d</a:t>
              </a:r>
              <a:endParaRPr lang="en-US" sz="1600" b="1" dirty="0">
                <a:solidFill>
                  <a:schemeClr val="bg1"/>
                </a:solidFill>
              </a:endParaRPr>
            </a:p>
          </p:txBody>
        </p:sp>
      </p:gr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200" dirty="0" err="1" smtClean="0">
                <a:solidFill>
                  <a:schemeClr val="tx2"/>
                </a:solidFill>
              </a:rPr>
              <a:t>Uittreearbeid</a:t>
            </a:r>
            <a:r>
              <a:rPr lang="nl-NL" sz="2200" dirty="0" smtClean="0">
                <a:solidFill>
                  <a:schemeClr val="tx2"/>
                </a:solidFill>
              </a:rPr>
              <a:t> (werkfunctie) en E</a:t>
            </a:r>
            <a:r>
              <a:rPr lang="nl-NL" sz="2200" baseline="-25000" dirty="0" smtClean="0">
                <a:solidFill>
                  <a:schemeClr val="tx2"/>
                </a:solidFill>
              </a:rPr>
              <a:t>F</a:t>
            </a:r>
            <a:endParaRPr lang="nl-NL" sz="2200"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pic>
        <p:nvPicPr>
          <p:cNvPr id="2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4191"/>
          <a:stretch/>
        </p:blipFill>
        <p:spPr bwMode="auto">
          <a:xfrm>
            <a:off x="9191625" y="1844824"/>
            <a:ext cx="4600575" cy="2108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6"/>
          <a:stretch>
            <a:fillRect/>
          </a:stretch>
        </p:blipFill>
        <p:spPr>
          <a:xfrm>
            <a:off x="9448800" y="4343400"/>
            <a:ext cx="3657600" cy="2011092"/>
          </a:xfrm>
          <a:prstGeom prst="rect">
            <a:avLst/>
          </a:prstGeom>
        </p:spPr>
      </p:pic>
      <p:graphicFrame>
        <p:nvGraphicFramePr>
          <p:cNvPr id="577538" name="Object 2"/>
          <p:cNvGraphicFramePr>
            <a:graphicFrameLocks noChangeAspect="1"/>
          </p:cNvGraphicFramePr>
          <p:nvPr>
            <p:extLst>
              <p:ext uri="{D42A27DB-BD31-4B8C-83A1-F6EECF244321}">
                <p14:modId xmlns:p14="http://schemas.microsoft.com/office/powerpoint/2010/main" val="972775108"/>
              </p:ext>
            </p:extLst>
          </p:nvPr>
        </p:nvGraphicFramePr>
        <p:xfrm>
          <a:off x="5638800" y="2057400"/>
          <a:ext cx="1031875" cy="373062"/>
        </p:xfrm>
        <a:graphic>
          <a:graphicData uri="http://schemas.openxmlformats.org/presentationml/2006/ole">
            <mc:AlternateContent xmlns:mc="http://schemas.openxmlformats.org/markup-compatibility/2006">
              <mc:Choice xmlns:v="urn:schemas-microsoft-com:vml" Requires="v">
                <p:oleObj spid="_x0000_s346205" name="Equation" r:id="rId7" imgW="482600" imgH="177800" progId="Equation.3">
                  <p:embed/>
                </p:oleObj>
              </mc:Choice>
              <mc:Fallback>
                <p:oleObj name="Equation" r:id="rId7" imgW="482600" imgH="177800" progId="Equation.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057400"/>
                        <a:ext cx="1031875"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24"/>
          <p:cNvSpPr/>
          <p:nvPr/>
        </p:nvSpPr>
        <p:spPr bwMode="auto">
          <a:xfrm>
            <a:off x="1603176" y="1205136"/>
            <a:ext cx="2896816" cy="56768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cxnSp>
        <p:nvCxnSpPr>
          <p:cNvPr id="26" name="Straight Connector 25"/>
          <p:cNvCxnSpPr/>
          <p:nvPr/>
        </p:nvCxnSpPr>
        <p:spPr bwMode="auto">
          <a:xfrm>
            <a:off x="1722895" y="1875295"/>
            <a:ext cx="2597425" cy="0"/>
          </a:xfrm>
          <a:prstGeom prst="line">
            <a:avLst/>
          </a:prstGeom>
          <a:noFill/>
          <a:ln w="38100" cap="flat" cmpd="sng" algn="ctr">
            <a:solidFill>
              <a:srgbClr val="660066"/>
            </a:solidFill>
            <a:prstDash val="sysDash"/>
            <a:round/>
            <a:headEnd type="none" w="med" len="med"/>
            <a:tailEnd type="none" w="med" len="med"/>
          </a:ln>
          <a:effectLst/>
        </p:spPr>
      </p:cxnSp>
      <p:sp>
        <p:nvSpPr>
          <p:cNvPr id="27" name="Rectangle 26"/>
          <p:cNvSpPr/>
          <p:nvPr/>
        </p:nvSpPr>
        <p:spPr>
          <a:xfrm>
            <a:off x="4477106" y="1675240"/>
            <a:ext cx="671091" cy="400110"/>
          </a:xfrm>
          <a:prstGeom prst="rect">
            <a:avLst/>
          </a:prstGeom>
          <a:solidFill>
            <a:schemeClr val="bg1"/>
          </a:solidFill>
        </p:spPr>
        <p:txBody>
          <a:bodyPr wrap="square">
            <a:spAutoFit/>
          </a:bodyPr>
          <a:lstStyle/>
          <a:p>
            <a:pPr algn="l"/>
            <a:r>
              <a:rPr lang="nl-NL" sz="2000" dirty="0" smtClean="0"/>
              <a:t>0V</a:t>
            </a:r>
            <a:endParaRPr lang="en-GB" sz="2000" dirty="0"/>
          </a:p>
        </p:txBody>
      </p:sp>
      <p:grpSp>
        <p:nvGrpSpPr>
          <p:cNvPr id="3" name="Group 10"/>
          <p:cNvGrpSpPr/>
          <p:nvPr/>
        </p:nvGrpSpPr>
        <p:grpSpPr>
          <a:xfrm>
            <a:off x="804565" y="2636912"/>
            <a:ext cx="671091" cy="864096"/>
            <a:chOff x="804565" y="2636912"/>
            <a:chExt cx="671091" cy="864096"/>
          </a:xfrm>
        </p:grpSpPr>
        <p:sp>
          <p:nvSpPr>
            <p:cNvPr id="28" name="Rectangle 27"/>
            <p:cNvSpPr/>
            <p:nvPr/>
          </p:nvSpPr>
          <p:spPr>
            <a:xfrm>
              <a:off x="804565" y="2838288"/>
              <a:ext cx="671091" cy="400110"/>
            </a:xfrm>
            <a:prstGeom prst="rect">
              <a:avLst/>
            </a:prstGeom>
            <a:solidFill>
              <a:schemeClr val="bg1"/>
            </a:solidFill>
          </p:spPr>
          <p:txBody>
            <a:bodyPr wrap="square">
              <a:spAutoFit/>
            </a:bodyPr>
            <a:lstStyle/>
            <a:p>
              <a:pPr algn="l"/>
              <a:r>
                <a:rPr lang="nl-NL" sz="2000" dirty="0" smtClean="0"/>
                <a:t>E</a:t>
              </a:r>
              <a:r>
                <a:rPr lang="nl-NL" sz="2000" baseline="-25000" dirty="0" smtClean="0"/>
                <a:t>F</a:t>
              </a:r>
              <a:endParaRPr lang="en-GB" sz="2000" baseline="-25000" dirty="0"/>
            </a:p>
          </p:txBody>
        </p:sp>
        <p:cxnSp>
          <p:nvCxnSpPr>
            <p:cNvPr id="10" name="Straight Arrow Connector 9"/>
            <p:cNvCxnSpPr/>
            <p:nvPr/>
          </p:nvCxnSpPr>
          <p:spPr bwMode="auto">
            <a:xfrm flipV="1">
              <a:off x="1308621" y="2636912"/>
              <a:ext cx="0" cy="864096"/>
            </a:xfrm>
            <a:prstGeom prst="straightConnector1">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 name="Rectangle 17"/>
          <p:cNvSpPr/>
          <p:nvPr/>
        </p:nvSpPr>
        <p:spPr>
          <a:xfrm>
            <a:off x="4572000" y="4114800"/>
            <a:ext cx="4572000" cy="707886"/>
          </a:xfrm>
          <a:prstGeom prst="rect">
            <a:avLst/>
          </a:prstGeom>
        </p:spPr>
        <p:txBody>
          <a:bodyPr>
            <a:spAutoFit/>
          </a:bodyPr>
          <a:lstStyle/>
          <a:p>
            <a:r>
              <a:rPr lang="nl-NL" sz="2000" b="1" dirty="0" smtClean="0"/>
              <a:t>laagste energietoestand van valentie e</a:t>
            </a:r>
            <a:r>
              <a:rPr lang="nl-NL" sz="2000" b="1" baseline="30000" dirty="0" smtClean="0"/>
              <a:t>-</a:t>
            </a:r>
            <a:r>
              <a:rPr lang="nl-NL" sz="2000" b="1" dirty="0" smtClean="0"/>
              <a:t> in metaalrooster </a:t>
            </a:r>
          </a:p>
        </p:txBody>
      </p:sp>
      <p:sp>
        <p:nvSpPr>
          <p:cNvPr id="19" name="Rectangle 18"/>
          <p:cNvSpPr/>
          <p:nvPr/>
        </p:nvSpPr>
        <p:spPr>
          <a:xfrm>
            <a:off x="4572000" y="5388114"/>
            <a:ext cx="4572000" cy="707886"/>
          </a:xfrm>
          <a:prstGeom prst="rect">
            <a:avLst/>
          </a:prstGeom>
        </p:spPr>
        <p:txBody>
          <a:bodyPr>
            <a:spAutoFit/>
          </a:bodyPr>
          <a:lstStyle/>
          <a:p>
            <a:r>
              <a:rPr lang="nl-NL" sz="2000" b="1" dirty="0" smtClean="0"/>
              <a:t>laagste energietoestand van gebonden </a:t>
            </a:r>
            <a:r>
              <a:rPr lang="nl-NL" sz="2000" b="1" dirty="0" err="1" smtClean="0"/>
              <a:t>e</a:t>
            </a:r>
            <a:r>
              <a:rPr lang="nl-NL" sz="2000" b="1" baseline="30000" dirty="0" smtClean="0"/>
              <a:t>-</a:t>
            </a:r>
            <a:r>
              <a:rPr lang="nl-NL" sz="2000" b="1" dirty="0" smtClean="0"/>
              <a:t> in atoom</a:t>
            </a:r>
            <a:endParaRPr lang="en-GB" sz="2000" dirty="0" smtClean="0"/>
          </a:p>
        </p:txBody>
      </p:sp>
      <p:cxnSp>
        <p:nvCxnSpPr>
          <p:cNvPr id="29" name="Straight Arrow Connector 28"/>
          <p:cNvCxnSpPr/>
          <p:nvPr/>
        </p:nvCxnSpPr>
        <p:spPr bwMode="auto">
          <a:xfrm>
            <a:off x="2997200" y="3543300"/>
            <a:ext cx="2032000" cy="6477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flipV="1">
            <a:off x="6705600" y="4861902"/>
            <a:ext cx="0" cy="511314"/>
          </a:xfrm>
          <a:prstGeom prst="straightConnector1">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29"/>
          <p:cNvSpPr/>
          <p:nvPr/>
        </p:nvSpPr>
        <p:spPr>
          <a:xfrm>
            <a:off x="178044" y="3886016"/>
            <a:ext cx="3191899" cy="1631216"/>
          </a:xfrm>
          <a:prstGeom prst="rect">
            <a:avLst/>
          </a:prstGeom>
        </p:spPr>
        <p:txBody>
          <a:bodyPr wrap="none">
            <a:spAutoFit/>
          </a:bodyPr>
          <a:lstStyle/>
          <a:p>
            <a:r>
              <a:rPr lang="nl-NL" sz="2000" dirty="0" err="1">
                <a:solidFill>
                  <a:schemeClr val="accent6"/>
                </a:solidFill>
              </a:rPr>
              <a:t>uittreearbeid</a:t>
            </a:r>
            <a:r>
              <a:rPr lang="nl-NL" sz="2000" dirty="0">
                <a:solidFill>
                  <a:schemeClr val="accent6"/>
                </a:solidFill>
              </a:rPr>
              <a:t> </a:t>
            </a:r>
            <a:r>
              <a:rPr lang="nl-NL" sz="2000" dirty="0">
                <a:solidFill>
                  <a:schemeClr val="accent6"/>
                </a:solidFill>
                <a:latin typeface="Symbol" charset="2"/>
                <a:cs typeface="Symbol" charset="2"/>
              </a:rPr>
              <a:t>F</a:t>
            </a:r>
            <a:endParaRPr lang="nl-NL" sz="2000" dirty="0">
              <a:solidFill>
                <a:schemeClr val="accent6"/>
              </a:solidFill>
            </a:endParaRPr>
          </a:p>
          <a:p>
            <a:r>
              <a:rPr lang="nl-NL" sz="2000" dirty="0">
                <a:solidFill>
                  <a:schemeClr val="accent6"/>
                </a:solidFill>
              </a:rPr>
              <a:t>(</a:t>
            </a:r>
            <a:r>
              <a:rPr lang="nl-NL" sz="2000" i="1" dirty="0" err="1">
                <a:solidFill>
                  <a:schemeClr val="accent6"/>
                </a:solidFill>
              </a:rPr>
              <a:t>work</a:t>
            </a:r>
            <a:r>
              <a:rPr lang="nl-NL" sz="2000" i="1" dirty="0">
                <a:solidFill>
                  <a:schemeClr val="accent6"/>
                </a:solidFill>
              </a:rPr>
              <a:t> </a:t>
            </a:r>
            <a:r>
              <a:rPr lang="nl-NL" sz="2000" i="1" dirty="0" err="1">
                <a:solidFill>
                  <a:schemeClr val="accent6"/>
                </a:solidFill>
              </a:rPr>
              <a:t>function</a:t>
            </a:r>
            <a:r>
              <a:rPr lang="nl-NL" sz="2000" dirty="0">
                <a:solidFill>
                  <a:schemeClr val="accent6"/>
                </a:solidFill>
              </a:rPr>
              <a:t>):</a:t>
            </a:r>
          </a:p>
          <a:p>
            <a:r>
              <a:rPr lang="nl-NL" sz="2000" dirty="0">
                <a:solidFill>
                  <a:schemeClr val="accent6"/>
                </a:solidFill>
              </a:rPr>
              <a:t>minimale arbeid nodig om </a:t>
            </a:r>
          </a:p>
          <a:p>
            <a:r>
              <a:rPr lang="nl-NL" sz="2000" dirty="0">
                <a:solidFill>
                  <a:schemeClr val="accent6"/>
                </a:solidFill>
              </a:rPr>
              <a:t>één e</a:t>
            </a:r>
            <a:r>
              <a:rPr lang="nl-NL" sz="2000" baseline="30000" dirty="0">
                <a:solidFill>
                  <a:schemeClr val="accent6"/>
                </a:solidFill>
              </a:rPr>
              <a:t>-</a:t>
            </a:r>
            <a:r>
              <a:rPr lang="nl-NL" sz="2000" dirty="0">
                <a:solidFill>
                  <a:schemeClr val="accent6"/>
                </a:solidFill>
              </a:rPr>
              <a:t> uit metaalrooster </a:t>
            </a:r>
          </a:p>
          <a:p>
            <a:r>
              <a:rPr lang="nl-NL" sz="2000" dirty="0">
                <a:solidFill>
                  <a:schemeClr val="accent6"/>
                </a:solidFill>
              </a:rPr>
              <a:t>vrij te maken</a:t>
            </a:r>
            <a:endParaRPr lang="en-GB" sz="2000" dirty="0">
              <a:solidFill>
                <a:schemeClr val="accent6"/>
              </a:solidFill>
            </a:endParaRPr>
          </a:p>
        </p:txBody>
      </p:sp>
      <p:sp>
        <p:nvSpPr>
          <p:cNvPr id="32" name="Rectangle 31"/>
          <p:cNvSpPr/>
          <p:nvPr/>
        </p:nvSpPr>
        <p:spPr>
          <a:xfrm>
            <a:off x="152400" y="5534561"/>
            <a:ext cx="3699520" cy="1323439"/>
          </a:xfrm>
          <a:prstGeom prst="rect">
            <a:avLst/>
          </a:prstGeom>
          <a:solidFill>
            <a:schemeClr val="bg1"/>
          </a:solidFill>
        </p:spPr>
        <p:txBody>
          <a:bodyPr wrap="square">
            <a:spAutoFit/>
          </a:bodyPr>
          <a:lstStyle/>
          <a:p>
            <a:r>
              <a:rPr lang="nl-NL" sz="2000" dirty="0" err="1" smtClean="0">
                <a:solidFill>
                  <a:schemeClr val="accent1">
                    <a:lumMod val="25000"/>
                  </a:schemeClr>
                </a:solidFill>
              </a:rPr>
              <a:t>Fermi-energie</a:t>
            </a:r>
            <a:r>
              <a:rPr lang="nl-NL" sz="2000" dirty="0" smtClean="0">
                <a:solidFill>
                  <a:schemeClr val="accent1">
                    <a:lumMod val="25000"/>
                  </a:schemeClr>
                </a:solidFill>
              </a:rPr>
              <a:t> E</a:t>
            </a:r>
            <a:r>
              <a:rPr lang="nl-NL" sz="2000" baseline="-25000" dirty="0" smtClean="0">
                <a:solidFill>
                  <a:schemeClr val="accent1">
                    <a:lumMod val="25000"/>
                  </a:schemeClr>
                </a:solidFill>
              </a:rPr>
              <a:t>F</a:t>
            </a:r>
            <a:r>
              <a:rPr lang="nl-NL" sz="2000" dirty="0" smtClean="0">
                <a:solidFill>
                  <a:schemeClr val="accent1">
                    <a:lumMod val="25000"/>
                  </a:schemeClr>
                </a:solidFill>
              </a:rPr>
              <a:t>: </a:t>
            </a:r>
          </a:p>
          <a:p>
            <a:r>
              <a:rPr lang="nl-NL" sz="2000" dirty="0" smtClean="0">
                <a:solidFill>
                  <a:schemeClr val="accent1">
                    <a:lumMod val="25000"/>
                  </a:schemeClr>
                </a:solidFill>
              </a:rPr>
              <a:t>bepaalt samen met </a:t>
            </a:r>
            <a:r>
              <a:rPr lang="nl-NL" sz="2000" dirty="0" smtClean="0">
                <a:solidFill>
                  <a:schemeClr val="accent1">
                    <a:lumMod val="25000"/>
                  </a:schemeClr>
                </a:solidFill>
                <a:latin typeface="Symbol" charset="2"/>
                <a:cs typeface="Symbol" charset="2"/>
              </a:rPr>
              <a:t>F </a:t>
            </a:r>
          </a:p>
          <a:p>
            <a:r>
              <a:rPr lang="nl-NL" sz="2000" dirty="0" smtClean="0">
                <a:solidFill>
                  <a:schemeClr val="accent1">
                    <a:lumMod val="25000"/>
                  </a:schemeClr>
                </a:solidFill>
              </a:rPr>
              <a:t>diepte van de potentiaalput </a:t>
            </a:r>
            <a:r>
              <a:rPr lang="nl-NL" sz="2000" dirty="0">
                <a:solidFill>
                  <a:schemeClr val="accent1">
                    <a:lumMod val="25000"/>
                  </a:schemeClr>
                </a:solidFill>
              </a:rPr>
              <a:t>V</a:t>
            </a:r>
            <a:r>
              <a:rPr lang="nl-NL" sz="2000" baseline="-25000" dirty="0">
                <a:solidFill>
                  <a:schemeClr val="accent1">
                    <a:lumMod val="25000"/>
                  </a:schemeClr>
                </a:solidFill>
              </a:rPr>
              <a:t>0</a:t>
            </a:r>
            <a:r>
              <a:rPr lang="nl-NL" sz="2000" dirty="0">
                <a:solidFill>
                  <a:schemeClr val="accent1">
                    <a:lumMod val="25000"/>
                  </a:schemeClr>
                </a:solidFill>
              </a:rPr>
              <a:t> </a:t>
            </a:r>
            <a:endParaRPr lang="nl-NL" sz="2000" dirty="0" smtClean="0">
              <a:solidFill>
                <a:schemeClr val="accent1">
                  <a:lumMod val="25000"/>
                </a:schemeClr>
              </a:solidFill>
            </a:endParaRPr>
          </a:p>
          <a:p>
            <a:r>
              <a:rPr lang="nl-NL" sz="2000" dirty="0" smtClean="0">
                <a:solidFill>
                  <a:schemeClr val="accent1">
                    <a:lumMod val="25000"/>
                  </a:schemeClr>
                </a:solidFill>
              </a:rPr>
              <a:t>(</a:t>
            </a:r>
            <a:r>
              <a:rPr lang="nl-NL" sz="2000" dirty="0" smtClean="0">
                <a:solidFill>
                  <a:schemeClr val="accent1">
                    <a:lumMod val="25000"/>
                  </a:schemeClr>
                </a:solidFill>
                <a:latin typeface="Symbol" charset="2"/>
                <a:cs typeface="Symbol" charset="2"/>
              </a:rPr>
              <a:t>F</a:t>
            </a:r>
            <a:r>
              <a:rPr lang="nl-NL" sz="2000" dirty="0" smtClean="0">
                <a:solidFill>
                  <a:schemeClr val="accent1">
                    <a:lumMod val="25000"/>
                  </a:schemeClr>
                </a:solidFill>
              </a:rPr>
              <a:t> voor sterkst gebonden </a:t>
            </a:r>
            <a:r>
              <a:rPr lang="nl-NL" sz="2000" dirty="0" err="1" smtClean="0">
                <a:solidFill>
                  <a:schemeClr val="accent1">
                    <a:lumMod val="25000"/>
                  </a:schemeClr>
                </a:solidFill>
              </a:rPr>
              <a:t>e</a:t>
            </a:r>
            <a:r>
              <a:rPr lang="nl-NL" sz="2000" baseline="30000" dirty="0" err="1" smtClean="0">
                <a:solidFill>
                  <a:schemeClr val="accent1">
                    <a:lumMod val="25000"/>
                  </a:schemeClr>
                </a:solidFill>
              </a:rPr>
              <a:t>-</a:t>
            </a:r>
            <a:r>
              <a:rPr lang="nl-NL" sz="2000" dirty="0" smtClean="0">
                <a:solidFill>
                  <a:schemeClr val="accent1">
                    <a:lumMod val="25000"/>
                  </a:schemeClr>
                </a:solidFill>
              </a:rPr>
              <a:t>)</a:t>
            </a:r>
            <a:endParaRPr lang="en-GB" sz="2000" dirty="0">
              <a:solidFill>
                <a:schemeClr val="accent1">
                  <a:lumMod val="25000"/>
                </a:schemeClr>
              </a:solidFill>
            </a:endParaRPr>
          </a:p>
        </p:txBody>
      </p:sp>
      <p:sp>
        <p:nvSpPr>
          <p:cNvPr id="35" name="Rectangle 34"/>
          <p:cNvSpPr/>
          <p:nvPr/>
        </p:nvSpPr>
        <p:spPr>
          <a:xfrm>
            <a:off x="3605620" y="6165304"/>
            <a:ext cx="2550556" cy="400110"/>
          </a:xfrm>
          <a:prstGeom prst="rect">
            <a:avLst/>
          </a:prstGeom>
          <a:noFill/>
          <a:ln>
            <a:noFill/>
          </a:ln>
        </p:spPr>
        <p:txBody>
          <a:bodyPr wrap="square">
            <a:spAutoFit/>
          </a:bodyPr>
          <a:lstStyle/>
          <a:p>
            <a:r>
              <a:rPr lang="nl-NL" sz="2000" dirty="0" smtClean="0">
                <a:solidFill>
                  <a:srgbClr val="7030A0"/>
                </a:solidFill>
              </a:rPr>
              <a:t>eV</a:t>
            </a:r>
            <a:r>
              <a:rPr lang="nl-NL" sz="2000" baseline="-25000" dirty="0" smtClean="0">
                <a:solidFill>
                  <a:srgbClr val="7030A0"/>
                </a:solidFill>
              </a:rPr>
              <a:t>0</a:t>
            </a:r>
            <a:r>
              <a:rPr lang="nl-NL" sz="2000" dirty="0" smtClean="0">
                <a:solidFill>
                  <a:srgbClr val="7030A0"/>
                </a:solidFill>
              </a:rPr>
              <a:t> </a:t>
            </a:r>
            <a:r>
              <a:rPr lang="nl-NL" sz="2000" dirty="0">
                <a:solidFill>
                  <a:srgbClr val="7030A0"/>
                </a:solidFill>
              </a:rPr>
              <a:t>= </a:t>
            </a:r>
            <a:r>
              <a:rPr lang="nl-NL" sz="2000" dirty="0" smtClean="0">
                <a:solidFill>
                  <a:srgbClr val="7030A0"/>
                </a:solidFill>
              </a:rPr>
              <a:t>E</a:t>
            </a:r>
            <a:r>
              <a:rPr lang="nl-NL" sz="2000" baseline="-25000" dirty="0" smtClean="0">
                <a:solidFill>
                  <a:srgbClr val="7030A0"/>
                </a:solidFill>
              </a:rPr>
              <a:t>F </a:t>
            </a:r>
            <a:r>
              <a:rPr lang="nl-NL" sz="2000" dirty="0" smtClean="0">
                <a:solidFill>
                  <a:srgbClr val="7030A0"/>
                </a:solidFill>
                <a:latin typeface="Symbol" charset="2"/>
                <a:cs typeface="Symbol" charset="2"/>
              </a:rPr>
              <a:t>+ </a:t>
            </a:r>
            <a:r>
              <a:rPr lang="nl-NL" sz="2000" dirty="0">
                <a:solidFill>
                  <a:srgbClr val="7030A0"/>
                </a:solidFill>
              </a:rPr>
              <a:t>e</a:t>
            </a:r>
            <a:r>
              <a:rPr lang="nl-NL" sz="2000" dirty="0" smtClean="0">
                <a:solidFill>
                  <a:srgbClr val="7030A0"/>
                </a:solidFill>
                <a:latin typeface="Symbol" charset="2"/>
                <a:cs typeface="Symbol" charset="2"/>
              </a:rPr>
              <a:t> F</a:t>
            </a:r>
            <a:endParaRPr lang="nl-NL" sz="2000" dirty="0" smtClean="0">
              <a:solidFill>
                <a:srgbClr val="7030A0"/>
              </a:solidFill>
            </a:endParaRPr>
          </a:p>
        </p:txBody>
      </p:sp>
    </p:spTree>
    <p:extLst>
      <p:ext uri="{BB962C8B-B14F-4D97-AF65-F5344CB8AC3E}">
        <p14:creationId xmlns:p14="http://schemas.microsoft.com/office/powerpoint/2010/main" val="254801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2" grpId="0" animBg="1"/>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481282" name="Picture 2" descr="https://encrypted-tbn0.gstatic.com/images?q=tbn:ANd9GcQeX07j0Dap51pMjncee3wRlJpiYG2436OmAWlWnS6LYjqRfKZ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044" y="836712"/>
            <a:ext cx="4237856" cy="2118928"/>
          </a:xfrm>
          <a:prstGeom prst="rect">
            <a:avLst/>
          </a:prstGeom>
          <a:noFill/>
          <a:extLst>
            <a:ext uri="{909E8E84-426E-40DD-AFC4-6F175D3DCCD1}">
              <a14:hiddenFill xmlns:a14="http://schemas.microsoft.com/office/drawing/2010/main">
                <a:solidFill>
                  <a:srgbClr val="FFFFFF"/>
                </a:solidFill>
              </a14:hiddenFill>
            </a:ext>
          </a:extLst>
        </p:spPr>
      </p:pic>
      <p:pic>
        <p:nvPicPr>
          <p:cNvPr id="742402" name="Picture 2" descr="I-V curve van een zonnepaneel van goede kwaliteit en van slechte kwalite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129" y="3889969"/>
            <a:ext cx="7487407" cy="30674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040844"/>
            <a:ext cx="2932874" cy="231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6871" y="3421463"/>
            <a:ext cx="2903329" cy="369318"/>
          </a:xfrm>
          <a:prstGeom prst="rect">
            <a:avLst/>
          </a:prstGeom>
          <a:noFill/>
          <a:ln>
            <a:noFill/>
          </a:ln>
        </p:spPr>
        <p:txBody>
          <a:bodyPr wrap="none" lIns="91425" tIns="45713" rIns="91425" bIns="45713">
            <a:spAutoFit/>
          </a:bodyPr>
          <a:lstStyle/>
          <a:p>
            <a:r>
              <a:rPr lang="nl-NL" sz="1800" b="1" dirty="0" smtClean="0">
                <a:solidFill>
                  <a:schemeClr val="accent6"/>
                </a:solidFill>
              </a:rPr>
              <a:t>Sperstroom van n naar p</a:t>
            </a:r>
          </a:p>
        </p:txBody>
      </p:sp>
      <p:sp>
        <p:nvSpPr>
          <p:cNvPr id="11" name="Rectangle 10"/>
          <p:cNvSpPr/>
          <p:nvPr/>
        </p:nvSpPr>
        <p:spPr>
          <a:xfrm>
            <a:off x="320434" y="764704"/>
            <a:ext cx="983153" cy="400110"/>
          </a:xfrm>
          <a:prstGeom prst="rect">
            <a:avLst/>
          </a:prstGeom>
        </p:spPr>
        <p:txBody>
          <a:bodyPr wrap="none">
            <a:spAutoFit/>
          </a:bodyPr>
          <a:lstStyle/>
          <a:p>
            <a:r>
              <a:rPr lang="nl-NL" sz="2000" dirty="0" smtClean="0">
                <a:solidFill>
                  <a:schemeClr val="accent6"/>
                </a:solidFill>
              </a:rPr>
              <a:t>P = V</a:t>
            </a:r>
            <a:r>
              <a:rPr lang="nl-NL" sz="800" dirty="0" smtClean="0">
                <a:solidFill>
                  <a:schemeClr val="accent6"/>
                </a:solidFill>
              </a:rPr>
              <a:t> </a:t>
            </a:r>
            <a:r>
              <a:rPr lang="nl-NL" sz="2000" dirty="0" smtClean="0">
                <a:solidFill>
                  <a:schemeClr val="accent6"/>
                </a:solidFill>
              </a:rPr>
              <a:t>.I</a:t>
            </a:r>
            <a:endParaRPr lang="en-US" sz="2000" dirty="0"/>
          </a:p>
        </p:txBody>
      </p:sp>
      <p:sp>
        <p:nvSpPr>
          <p:cNvPr id="2" name="Freeform 1"/>
          <p:cNvSpPr/>
          <p:nvPr/>
        </p:nvSpPr>
        <p:spPr bwMode="auto">
          <a:xfrm>
            <a:off x="1466004" y="1378720"/>
            <a:ext cx="1892427" cy="1843347"/>
          </a:xfrm>
          <a:custGeom>
            <a:avLst/>
            <a:gdLst>
              <a:gd name="connsiteX0" fmla="*/ 0 w 1892427"/>
              <a:gd name="connsiteY0" fmla="*/ 1739900 h 1741747"/>
              <a:gd name="connsiteX1" fmla="*/ 889000 w 1892427"/>
              <a:gd name="connsiteY1" fmla="*/ 1663700 h 1741747"/>
              <a:gd name="connsiteX2" fmla="*/ 1498600 w 1892427"/>
              <a:gd name="connsiteY2" fmla="*/ 1231900 h 1741747"/>
              <a:gd name="connsiteX3" fmla="*/ 1892300 w 1892427"/>
              <a:gd name="connsiteY3" fmla="*/ 0 h 1741747"/>
              <a:gd name="connsiteX0" fmla="*/ 0 w 1892427"/>
              <a:gd name="connsiteY0" fmla="*/ 1841500 h 1843347"/>
              <a:gd name="connsiteX1" fmla="*/ 889000 w 1892427"/>
              <a:gd name="connsiteY1" fmla="*/ 1765300 h 1843347"/>
              <a:gd name="connsiteX2" fmla="*/ 1498600 w 1892427"/>
              <a:gd name="connsiteY2" fmla="*/ 1333500 h 1843347"/>
              <a:gd name="connsiteX3" fmla="*/ 1892300 w 1892427"/>
              <a:gd name="connsiteY3" fmla="*/ 0 h 1843347"/>
            </a:gdLst>
            <a:ahLst/>
            <a:cxnLst>
              <a:cxn ang="0">
                <a:pos x="connsiteX0" y="connsiteY0"/>
              </a:cxn>
              <a:cxn ang="0">
                <a:pos x="connsiteX1" y="connsiteY1"/>
              </a:cxn>
              <a:cxn ang="0">
                <a:pos x="connsiteX2" y="connsiteY2"/>
              </a:cxn>
              <a:cxn ang="0">
                <a:pos x="connsiteX3" y="connsiteY3"/>
              </a:cxn>
            </a:cxnLst>
            <a:rect l="l" t="t" r="r" b="b"/>
            <a:pathLst>
              <a:path w="1892427" h="1843347">
                <a:moveTo>
                  <a:pt x="0" y="1841500"/>
                </a:moveTo>
                <a:cubicBezTo>
                  <a:pt x="319616" y="1845733"/>
                  <a:pt x="639233" y="1849967"/>
                  <a:pt x="889000" y="1765300"/>
                </a:cubicBezTo>
                <a:cubicBezTo>
                  <a:pt x="1138767" y="1680633"/>
                  <a:pt x="1331383" y="1627717"/>
                  <a:pt x="1498600" y="1333500"/>
                </a:cubicBezTo>
                <a:cubicBezTo>
                  <a:pt x="1665817" y="1039283"/>
                  <a:pt x="1898650" y="294217"/>
                  <a:pt x="1892300" y="0"/>
                </a:cubicBezTo>
              </a:path>
            </a:pathLst>
          </a:cu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sp>
        <p:nvSpPr>
          <p:cNvPr id="3" name="Rectangle 2"/>
          <p:cNvSpPr/>
          <p:nvPr/>
        </p:nvSpPr>
        <p:spPr bwMode="auto">
          <a:xfrm>
            <a:off x="2385079" y="3011538"/>
            <a:ext cx="159453" cy="72008"/>
          </a:xfrm>
          <a:prstGeom prst="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cxnSp>
        <p:nvCxnSpPr>
          <p:cNvPr id="5" name="Straight Arrow Connector 4"/>
          <p:cNvCxnSpPr>
            <a:stCxn id="3" idx="3"/>
          </p:cNvCxnSpPr>
          <p:nvPr/>
        </p:nvCxnSpPr>
        <p:spPr bwMode="auto">
          <a:xfrm>
            <a:off x="2544532" y="3047542"/>
            <a:ext cx="1481786" cy="558580"/>
          </a:xfrm>
          <a:prstGeom prst="straightConnector1">
            <a:avLst/>
          </a:prstGeom>
          <a:noFill/>
          <a:ln w="9525" cap="flat" cmpd="sng" algn="ctr">
            <a:solidFill>
              <a:schemeClr val="tx1"/>
            </a:solidFill>
            <a:prstDash val="solid"/>
            <a:round/>
            <a:headEnd type="arrow" w="med" len="med"/>
            <a:tailEnd type="none" w="med" len="med"/>
          </a:ln>
          <a:effectLst/>
        </p:spPr>
      </p:cxnSp>
      <p:grpSp>
        <p:nvGrpSpPr>
          <p:cNvPr id="4" name="Group 11"/>
          <p:cNvGrpSpPr/>
          <p:nvPr/>
        </p:nvGrpSpPr>
        <p:grpSpPr>
          <a:xfrm>
            <a:off x="251520" y="1732746"/>
            <a:ext cx="1255472" cy="586235"/>
            <a:chOff x="251520" y="1732746"/>
            <a:chExt cx="1255472" cy="586235"/>
          </a:xfrm>
        </p:grpSpPr>
        <p:pic>
          <p:nvPicPr>
            <p:cNvPr id="17" name="Picture 2"/>
            <p:cNvPicPr>
              <a:picLocks noChangeAspect="1" noChangeArrowheads="1"/>
            </p:cNvPicPr>
            <p:nvPr/>
          </p:nvPicPr>
          <p:blipFill>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7969" y="2081876"/>
              <a:ext cx="926864" cy="237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251520" y="1732746"/>
              <a:ext cx="1255472" cy="400110"/>
            </a:xfrm>
            <a:prstGeom prst="rect">
              <a:avLst/>
            </a:prstGeom>
            <a:solidFill>
              <a:schemeClr val="bg1"/>
            </a:solidFill>
          </p:spPr>
          <p:txBody>
            <a:bodyPr wrap="none">
              <a:spAutoFit/>
            </a:bodyPr>
            <a:lstStyle/>
            <a:p>
              <a:r>
                <a:rPr lang="nl-NL" sz="2000" dirty="0" err="1" smtClean="0">
                  <a:solidFill>
                    <a:srgbClr val="C00000"/>
                  </a:solidFill>
                </a:rPr>
                <a:t>lichtopval</a:t>
              </a:r>
              <a:endParaRPr lang="en-US" sz="2000" dirty="0">
                <a:solidFill>
                  <a:srgbClr val="C00000"/>
                </a:solidFill>
              </a:endParaRPr>
            </a:p>
          </p:txBody>
        </p:sp>
      </p:grpSp>
      <p:sp>
        <p:nvSpPr>
          <p:cNvPr id="13" name="Rectangle 12"/>
          <p:cNvSpPr/>
          <p:nvPr/>
        </p:nvSpPr>
        <p:spPr>
          <a:xfrm>
            <a:off x="35496" y="3789040"/>
            <a:ext cx="2862064" cy="646331"/>
          </a:xfrm>
          <a:prstGeom prst="rect">
            <a:avLst/>
          </a:prstGeom>
        </p:spPr>
        <p:txBody>
          <a:bodyPr wrap="square">
            <a:spAutoFit/>
          </a:bodyPr>
          <a:lstStyle/>
          <a:p>
            <a:pPr lvl="0" algn="l"/>
            <a:r>
              <a:rPr lang="nl-NL" sz="1800" b="1" dirty="0">
                <a:solidFill>
                  <a:srgbClr val="2D2DB9"/>
                </a:solidFill>
                <a:sym typeface="Wingdings" panose="05000000000000000000" pitchFamily="2" charset="2"/>
              </a:rPr>
              <a:t> negatief vermogen</a:t>
            </a:r>
          </a:p>
          <a:p>
            <a:pPr lvl="0" algn="l"/>
            <a:r>
              <a:rPr lang="nl-NL" sz="1800" b="1" dirty="0">
                <a:solidFill>
                  <a:srgbClr val="2D2DB9"/>
                </a:solidFill>
                <a:sym typeface="Wingdings" panose="05000000000000000000" pitchFamily="2" charset="2"/>
              </a:rPr>
              <a:t>    stroombron</a:t>
            </a:r>
            <a:endParaRPr lang="nl-NL" sz="1800" b="1" dirty="0">
              <a:solidFill>
                <a:srgbClr val="2D2DB9"/>
              </a:solidFill>
              <a:latin typeface="Wingdings"/>
              <a:ea typeface="Wingdings"/>
              <a:cs typeface="Wingdings"/>
              <a:sym typeface="Wingdings" panose="05000000000000000000" pitchFamily="2" charset="2"/>
            </a:endParaRPr>
          </a:p>
        </p:txBody>
      </p:sp>
      <p:sp>
        <p:nvSpPr>
          <p:cNvPr id="14" name="Rectangle 13"/>
          <p:cNvSpPr/>
          <p:nvPr/>
        </p:nvSpPr>
        <p:spPr>
          <a:xfrm>
            <a:off x="3563888" y="6639743"/>
            <a:ext cx="4572000" cy="461665"/>
          </a:xfrm>
          <a:prstGeom prst="rect">
            <a:avLst/>
          </a:prstGeom>
        </p:spPr>
        <p:txBody>
          <a:bodyPr>
            <a:spAutoFit/>
          </a:bodyPr>
          <a:lstStyle/>
          <a:p>
            <a:r>
              <a:rPr lang="en-GB" sz="1200" dirty="0">
                <a:hlinkClick r:id="rId8"/>
              </a:rPr>
              <a:t>http://www.eternalsun.com/test-service-voor-zonnepanelen</a:t>
            </a:r>
            <a:r>
              <a:rPr lang="en-GB" sz="1200" dirty="0" smtClean="0">
                <a:hlinkClick r:id="rId8"/>
              </a:rPr>
              <a:t>/</a:t>
            </a:r>
            <a:endParaRPr lang="en-GB" sz="1200" dirty="0" smtClean="0"/>
          </a:p>
          <a:p>
            <a:endParaRPr lang="en-GB" sz="1200" dirty="0"/>
          </a:p>
        </p:txBody>
      </p:sp>
      <p:sp>
        <p:nvSpPr>
          <p:cNvPr id="27" name="Rectangle 26"/>
          <p:cNvSpPr/>
          <p:nvPr/>
        </p:nvSpPr>
        <p:spPr>
          <a:xfrm>
            <a:off x="4067944" y="3491730"/>
            <a:ext cx="4095963" cy="369318"/>
          </a:xfrm>
          <a:prstGeom prst="rect">
            <a:avLst/>
          </a:prstGeom>
          <a:noFill/>
          <a:ln>
            <a:noFill/>
          </a:ln>
        </p:spPr>
        <p:txBody>
          <a:bodyPr wrap="none" lIns="91425" tIns="45713" rIns="91425" bIns="45713">
            <a:spAutoFit/>
          </a:bodyPr>
          <a:lstStyle/>
          <a:p>
            <a:r>
              <a:rPr lang="nl-NL" sz="1800" b="1" i="1" dirty="0" smtClean="0"/>
              <a:t>Maximum power point</a:t>
            </a:r>
            <a:r>
              <a:rPr lang="nl-NL" sz="1800" b="1" dirty="0" smtClean="0"/>
              <a:t>: ideale I en V</a:t>
            </a:r>
          </a:p>
        </p:txBody>
      </p:sp>
    </p:spTree>
    <p:extLst>
      <p:ext uri="{BB962C8B-B14F-4D97-AF65-F5344CB8AC3E}">
        <p14:creationId xmlns:p14="http://schemas.microsoft.com/office/powerpoint/2010/main" val="337423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250"/>
                                  </p:stCondLst>
                                  <p:childTnLst>
                                    <p:set>
                                      <p:cBhvr>
                                        <p:cTn id="29" dur="1" fill="hold">
                                          <p:stCondLst>
                                            <p:cond delay="0"/>
                                          </p:stCondLst>
                                        </p:cTn>
                                        <p:tgtEl>
                                          <p:spTgt spid="5"/>
                                        </p:tgtEl>
                                        <p:attrNameLst>
                                          <p:attrName>style.visibility</p:attrName>
                                        </p:attrNameLst>
                                      </p:cBhvr>
                                      <p:to>
                                        <p:strVal val="visible"/>
                                      </p:to>
                                    </p:set>
                                  </p:childTnLst>
                                </p:cTn>
                              </p:par>
                            </p:childTnLst>
                          </p:cTn>
                        </p:par>
                        <p:par>
                          <p:cTn id="30" fill="hold">
                            <p:stCondLst>
                              <p:cond delay="250"/>
                            </p:stCondLst>
                            <p:childTnLst>
                              <p:par>
                                <p:cTn id="31" presetID="1" presetClass="entr" presetSubtype="0" fill="hold" grpId="0" nodeType="afterEffect">
                                  <p:stCondLst>
                                    <p:cond delay="250"/>
                                  </p:stCondLst>
                                  <p:childTnLst>
                                    <p:set>
                                      <p:cBhvr>
                                        <p:cTn id="32" dur="1" fill="hold">
                                          <p:stCondLst>
                                            <p:cond delay="0"/>
                                          </p:stCondLst>
                                        </p:cTn>
                                        <p:tgtEl>
                                          <p:spTgt spid="27"/>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250"/>
                                  </p:stCondLst>
                                  <p:childTnLst>
                                    <p:set>
                                      <p:cBhvr>
                                        <p:cTn id="35" dur="1" fill="hold">
                                          <p:stCondLst>
                                            <p:cond delay="0"/>
                                          </p:stCondLst>
                                        </p:cTn>
                                        <p:tgtEl>
                                          <p:spTgt spid="742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3" grpId="0" animBg="1"/>
      <p:bldP spid="13" grpId="0"/>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sp>
        <p:nvSpPr>
          <p:cNvPr id="6" name="Rectangle 5"/>
          <p:cNvSpPr/>
          <p:nvPr/>
        </p:nvSpPr>
        <p:spPr>
          <a:xfrm>
            <a:off x="4860032" y="4937720"/>
            <a:ext cx="3321906" cy="1508091"/>
          </a:xfrm>
          <a:prstGeom prst="rect">
            <a:avLst/>
          </a:prstGeom>
          <a:solidFill>
            <a:schemeClr val="bg1"/>
          </a:solidFill>
          <a:ln>
            <a:noFill/>
          </a:ln>
        </p:spPr>
        <p:txBody>
          <a:bodyPr wrap="none" lIns="91425" tIns="45713" rIns="91425" bIns="45713">
            <a:spAutoFit/>
          </a:bodyPr>
          <a:lstStyle/>
          <a:p>
            <a:r>
              <a:rPr lang="nl-NL" sz="2000" dirty="0" smtClean="0">
                <a:solidFill>
                  <a:schemeClr val="accent6"/>
                </a:solidFill>
              </a:rPr>
              <a:t>T </a:t>
            </a:r>
            <a:r>
              <a:rPr lang="nl-NL" sz="2000" dirty="0" smtClean="0">
                <a:solidFill>
                  <a:schemeClr val="accent6"/>
                </a:solidFill>
                <a:latin typeface="Wingdings"/>
                <a:ea typeface="Wingdings"/>
                <a:cs typeface="Wingdings"/>
                <a:sym typeface="Wingdings" panose="05000000000000000000" pitchFamily="2" charset="2"/>
              </a:rPr>
              <a:t> </a:t>
            </a:r>
            <a:r>
              <a:rPr lang="nl-NL" sz="2000" dirty="0" smtClean="0">
                <a:solidFill>
                  <a:schemeClr val="accent6"/>
                </a:solidFill>
                <a:sym typeface="Wingdings" panose="05000000000000000000" pitchFamily="2" charset="2"/>
              </a:rPr>
              <a:t> meer </a:t>
            </a:r>
            <a:r>
              <a:rPr lang="nl-NL" sz="2000" dirty="0" err="1" smtClean="0">
                <a:solidFill>
                  <a:schemeClr val="accent6"/>
                </a:solidFill>
                <a:sym typeface="Wingdings" panose="05000000000000000000" pitchFamily="2" charset="2"/>
              </a:rPr>
              <a:t>e</a:t>
            </a:r>
            <a:r>
              <a:rPr lang="nl-NL" sz="2000" baseline="30000" dirty="0" err="1" smtClean="0">
                <a:solidFill>
                  <a:schemeClr val="accent6"/>
                </a:solidFill>
                <a:sym typeface="Wingdings" panose="05000000000000000000" pitchFamily="2" charset="2"/>
              </a:rPr>
              <a:t>-</a:t>
            </a:r>
            <a:r>
              <a:rPr lang="nl-NL" sz="2000" dirty="0" err="1" smtClean="0">
                <a:solidFill>
                  <a:schemeClr val="accent6"/>
                </a:solidFill>
                <a:sym typeface="Wingdings" panose="05000000000000000000" pitchFamily="2" charset="2"/>
              </a:rPr>
              <a:t>-gat-paren</a:t>
            </a:r>
            <a:r>
              <a:rPr lang="nl-NL" sz="2000" dirty="0" smtClean="0">
                <a:solidFill>
                  <a:schemeClr val="accent6"/>
                </a:solidFill>
                <a:sym typeface="Wingdings" panose="05000000000000000000" pitchFamily="2" charset="2"/>
              </a:rPr>
              <a:t> </a:t>
            </a:r>
          </a:p>
          <a:p>
            <a:r>
              <a:rPr lang="nl-NL" sz="2000" dirty="0" smtClean="0">
                <a:solidFill>
                  <a:schemeClr val="accent6"/>
                </a:solidFill>
                <a:sym typeface="Wingdings" panose="05000000000000000000" pitchFamily="2" charset="2"/>
              </a:rPr>
              <a:t>    driftstroom </a:t>
            </a:r>
            <a:r>
              <a:rPr lang="nl-NL" sz="2000" dirty="0" smtClean="0">
                <a:solidFill>
                  <a:schemeClr val="accent6"/>
                </a:solidFill>
                <a:latin typeface="Wingdings"/>
                <a:ea typeface="Wingdings"/>
                <a:cs typeface="Wingdings"/>
                <a:sym typeface="Wingdings" panose="05000000000000000000" pitchFamily="2" charset="2"/>
              </a:rPr>
              <a:t></a:t>
            </a:r>
          </a:p>
          <a:p>
            <a:endParaRPr lang="nl-NL" sz="1200" dirty="0" smtClean="0">
              <a:solidFill>
                <a:schemeClr val="accent6"/>
              </a:solidFill>
              <a:latin typeface="Wingdings"/>
              <a:ea typeface="Wingdings"/>
              <a:cs typeface="Wingdings"/>
              <a:sym typeface="Wingdings" panose="05000000000000000000" pitchFamily="2" charset="2"/>
            </a:endParaRPr>
          </a:p>
          <a:p>
            <a:r>
              <a:rPr lang="nl-NL" sz="2000" dirty="0" smtClean="0">
                <a:solidFill>
                  <a:schemeClr val="accent6"/>
                </a:solidFill>
                <a:sym typeface="Wingdings" panose="05000000000000000000" pitchFamily="2" charset="2"/>
              </a:rPr>
              <a:t> </a:t>
            </a:r>
            <a:r>
              <a:rPr lang="nl-NL" sz="2000" dirty="0">
                <a:solidFill>
                  <a:schemeClr val="accent6"/>
                </a:solidFill>
                <a:sym typeface="Wingdings" panose="05000000000000000000" pitchFamily="2" charset="2"/>
              </a:rPr>
              <a:t> </a:t>
            </a:r>
            <a:r>
              <a:rPr lang="nl-NL" sz="2000" dirty="0" smtClean="0">
                <a:solidFill>
                  <a:schemeClr val="accent6"/>
                </a:solidFill>
                <a:sym typeface="Wingdings" panose="05000000000000000000" pitchFamily="2" charset="2"/>
              </a:rPr>
              <a:t>ruimtelading </a:t>
            </a:r>
            <a:r>
              <a:rPr lang="nl-NL" sz="2000" dirty="0">
                <a:solidFill>
                  <a:schemeClr val="accent6"/>
                </a:solidFill>
                <a:latin typeface="Wingdings"/>
                <a:ea typeface="Wingdings"/>
                <a:cs typeface="Wingdings"/>
                <a:sym typeface="Wingdings" panose="05000000000000000000" pitchFamily="2" charset="2"/>
              </a:rPr>
              <a:t></a:t>
            </a:r>
            <a:endParaRPr lang="nl-NL" sz="2000" dirty="0">
              <a:solidFill>
                <a:schemeClr val="accent6"/>
              </a:solidFill>
            </a:endParaRPr>
          </a:p>
          <a:p>
            <a:r>
              <a:rPr lang="nl-NL" sz="2000" dirty="0" smtClean="0">
                <a:solidFill>
                  <a:schemeClr val="accent6"/>
                </a:solidFill>
                <a:sym typeface="Wingdings" panose="05000000000000000000" pitchFamily="2" charset="2"/>
              </a:rPr>
              <a:t> efficiëntie </a:t>
            </a:r>
            <a:r>
              <a:rPr lang="nl-NL" sz="2000" dirty="0" smtClean="0">
                <a:solidFill>
                  <a:schemeClr val="accent6"/>
                </a:solidFill>
                <a:latin typeface="Wingdings"/>
                <a:ea typeface="Wingdings"/>
                <a:cs typeface="Wingdings"/>
                <a:sym typeface="Wingdings" panose="05000000000000000000" pitchFamily="2" charset="2"/>
              </a:rPr>
              <a:t></a:t>
            </a:r>
            <a:endParaRPr lang="nl-NL" sz="2000" dirty="0">
              <a:solidFill>
                <a:schemeClr val="accent6"/>
              </a:solidFill>
            </a:endParaRPr>
          </a:p>
        </p:txBody>
      </p:sp>
      <p:sp>
        <p:nvSpPr>
          <p:cNvPr id="7" name="Rectangle 6"/>
          <p:cNvSpPr/>
          <p:nvPr/>
        </p:nvSpPr>
        <p:spPr>
          <a:xfrm>
            <a:off x="5138907" y="4365104"/>
            <a:ext cx="2860053" cy="400110"/>
          </a:xfrm>
          <a:prstGeom prst="rect">
            <a:avLst/>
          </a:prstGeom>
        </p:spPr>
        <p:txBody>
          <a:bodyPr wrap="none">
            <a:spAutoFit/>
          </a:bodyPr>
          <a:lstStyle/>
          <a:p>
            <a:r>
              <a:rPr lang="nl-NL" sz="2000" dirty="0" smtClean="0">
                <a:solidFill>
                  <a:schemeClr val="accent6"/>
                </a:solidFill>
              </a:rPr>
              <a:t>Wat is het effect van T?</a:t>
            </a:r>
            <a:endParaRPr lang="en-US" sz="2000" dirty="0"/>
          </a:p>
        </p:txBody>
      </p:sp>
      <p:pic>
        <p:nvPicPr>
          <p:cNvPr id="752642" name="Picture 2" descr="http://www.zonnepanelen-info.nl/images/84t.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789040"/>
            <a:ext cx="47625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4918074" y="908720"/>
            <a:ext cx="4008437" cy="3006328"/>
          </a:xfrm>
          <a:prstGeom prst="rect">
            <a:avLst/>
          </a:prstGeom>
        </p:spPr>
      </p:pic>
      <p:grpSp>
        <p:nvGrpSpPr>
          <p:cNvPr id="2" name="Group 10"/>
          <p:cNvGrpSpPr/>
          <p:nvPr/>
        </p:nvGrpSpPr>
        <p:grpSpPr>
          <a:xfrm>
            <a:off x="1008314" y="903425"/>
            <a:ext cx="2771598" cy="3029631"/>
            <a:chOff x="5754769" y="856569"/>
            <a:chExt cx="2771598" cy="3029631"/>
          </a:xfrm>
        </p:grpSpPr>
        <p:pic>
          <p:nvPicPr>
            <p:cNvPr id="12" name="Picture 11"/>
            <p:cNvPicPr/>
            <p:nvPr/>
          </p:nvPicPr>
          <p:blipFill rotWithShape="1">
            <a:blip r:embed="rId6">
              <a:extLst>
                <a:ext uri="{28A0092B-C50C-407E-A947-70E740481C1C}">
                  <a14:useLocalDpi xmlns:a14="http://schemas.microsoft.com/office/drawing/2010/main" val="0"/>
                </a:ext>
              </a:extLst>
            </a:blip>
            <a:srcRect t="21117" b="35217"/>
            <a:stretch/>
          </p:blipFill>
          <p:spPr>
            <a:xfrm>
              <a:off x="5754769" y="856569"/>
              <a:ext cx="2771598" cy="3029631"/>
            </a:xfrm>
            <a:prstGeom prst="rect">
              <a:avLst/>
            </a:prstGeom>
          </p:spPr>
        </p:pic>
        <p:sp>
          <p:nvSpPr>
            <p:cNvPr id="13" name="Rectangle 12"/>
            <p:cNvSpPr/>
            <p:nvPr/>
          </p:nvSpPr>
          <p:spPr bwMode="auto">
            <a:xfrm>
              <a:off x="5754769" y="3501008"/>
              <a:ext cx="329402" cy="38519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pitchFamily="-1" charset="0"/>
              </a:endParaRPr>
            </a:p>
          </p:txBody>
        </p:sp>
      </p:grpSp>
    </p:spTree>
    <p:extLst>
      <p:ext uri="{BB962C8B-B14F-4D97-AF65-F5344CB8AC3E}">
        <p14:creationId xmlns:p14="http://schemas.microsoft.com/office/powerpoint/2010/main" val="246806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3" name="Picture 2"/>
          <p:cNvPicPr>
            <a:picLocks noChangeAspect="1"/>
          </p:cNvPicPr>
          <p:nvPr/>
        </p:nvPicPr>
        <p:blipFill rotWithShape="1">
          <a:blip r:embed="rId3"/>
          <a:srcRect r="1913" b="3903"/>
          <a:stretch/>
        </p:blipFill>
        <p:spPr>
          <a:xfrm>
            <a:off x="1043608" y="1772816"/>
            <a:ext cx="7303541" cy="4282773"/>
          </a:xfrm>
          <a:prstGeom prst="rect">
            <a:avLst/>
          </a:prstGeom>
        </p:spPr>
      </p:pic>
      <p:sp>
        <p:nvSpPr>
          <p:cNvPr id="4" name="Rectangle 3"/>
          <p:cNvSpPr/>
          <p:nvPr/>
        </p:nvSpPr>
        <p:spPr>
          <a:xfrm>
            <a:off x="2228044" y="849868"/>
            <a:ext cx="2967479" cy="369332"/>
          </a:xfrm>
          <a:prstGeom prst="rect">
            <a:avLst/>
          </a:prstGeom>
        </p:spPr>
        <p:txBody>
          <a:bodyPr wrap="none">
            <a:spAutoFit/>
          </a:bodyPr>
          <a:lstStyle/>
          <a:p>
            <a:r>
              <a:rPr lang="nl-NL" sz="1800" b="1" dirty="0" smtClean="0">
                <a:solidFill>
                  <a:schemeClr val="accent6"/>
                </a:solidFill>
              </a:rPr>
              <a:t>open-klemspanning (V</a:t>
            </a:r>
            <a:r>
              <a:rPr lang="nl-NL" sz="1800" b="1" baseline="-25000" dirty="0" smtClean="0">
                <a:solidFill>
                  <a:schemeClr val="accent6"/>
                </a:solidFill>
              </a:rPr>
              <a:t>OC</a:t>
            </a:r>
            <a:r>
              <a:rPr lang="nl-NL" sz="1800" b="1" dirty="0" smtClean="0">
                <a:solidFill>
                  <a:schemeClr val="accent6"/>
                </a:solidFill>
              </a:rPr>
              <a:t>)</a:t>
            </a:r>
            <a:endParaRPr lang="nl-NL" sz="1800" b="1" dirty="0">
              <a:solidFill>
                <a:schemeClr val="accent6"/>
              </a:solidFill>
            </a:endParaRPr>
          </a:p>
        </p:txBody>
      </p:sp>
      <p:sp>
        <p:nvSpPr>
          <p:cNvPr id="15" name="Rectangle 14"/>
          <p:cNvSpPr/>
          <p:nvPr/>
        </p:nvSpPr>
        <p:spPr>
          <a:xfrm>
            <a:off x="549065" y="6300042"/>
            <a:ext cx="8292624" cy="369318"/>
          </a:xfrm>
          <a:prstGeom prst="rect">
            <a:avLst/>
          </a:prstGeom>
          <a:noFill/>
          <a:ln>
            <a:noFill/>
          </a:ln>
        </p:spPr>
        <p:txBody>
          <a:bodyPr wrap="none" lIns="91425" tIns="45713" rIns="91425" bIns="45713">
            <a:spAutoFit/>
          </a:bodyPr>
          <a:lstStyle/>
          <a:p>
            <a:r>
              <a:rPr lang="nl-NL" sz="1800" b="1" dirty="0" err="1" smtClean="0">
                <a:solidFill>
                  <a:schemeClr val="accent6"/>
                </a:solidFill>
              </a:rPr>
              <a:t>pn</a:t>
            </a:r>
            <a:r>
              <a:rPr lang="nl-NL" sz="1800" b="1" dirty="0" smtClean="0">
                <a:solidFill>
                  <a:schemeClr val="accent6"/>
                </a:solidFill>
              </a:rPr>
              <a:t>-overgang goed</a:t>
            </a:r>
            <a:r>
              <a:rPr lang="nl-NL" sz="1800" b="1" dirty="0">
                <a:solidFill>
                  <a:schemeClr val="accent6"/>
                </a:solidFill>
              </a:rPr>
              <a:t>:</a:t>
            </a:r>
            <a:r>
              <a:rPr lang="nl-NL" sz="1800" b="1" dirty="0" smtClean="0">
                <a:solidFill>
                  <a:schemeClr val="accent6"/>
                </a:solidFill>
              </a:rPr>
              <a:t> V</a:t>
            </a:r>
            <a:r>
              <a:rPr lang="nl-NL" sz="1800" b="1" baseline="-25000" dirty="0" smtClean="0">
                <a:solidFill>
                  <a:schemeClr val="accent6"/>
                </a:solidFill>
              </a:rPr>
              <a:t>OC</a:t>
            </a:r>
            <a:r>
              <a:rPr lang="nl-NL" sz="1800" b="1" dirty="0" smtClean="0">
                <a:solidFill>
                  <a:schemeClr val="accent6"/>
                </a:solidFill>
              </a:rPr>
              <a:t> </a:t>
            </a:r>
            <a:r>
              <a:rPr lang="nl-NL" sz="1800" b="1" dirty="0">
                <a:solidFill>
                  <a:schemeClr val="accent6"/>
                </a:solidFill>
              </a:rPr>
              <a:t>(open-klemspanning) en kortsluitstroom (</a:t>
            </a:r>
            <a:r>
              <a:rPr lang="nl-NL" sz="1800" b="1" dirty="0" err="1">
                <a:solidFill>
                  <a:schemeClr val="accent6"/>
                </a:solidFill>
              </a:rPr>
              <a:t>I</a:t>
            </a:r>
            <a:r>
              <a:rPr lang="nl-NL" sz="1800" b="1" baseline="-25000" dirty="0" err="1">
                <a:solidFill>
                  <a:schemeClr val="accent6"/>
                </a:solidFill>
              </a:rPr>
              <a:t>sc</a:t>
            </a:r>
            <a:r>
              <a:rPr lang="nl-NL" sz="1800" b="1" dirty="0" smtClean="0">
                <a:solidFill>
                  <a:schemeClr val="accent6"/>
                </a:solidFill>
              </a:rPr>
              <a:t>) hoog</a:t>
            </a:r>
          </a:p>
        </p:txBody>
      </p:sp>
      <p:sp>
        <p:nvSpPr>
          <p:cNvPr id="16" name="Rectangle 15"/>
          <p:cNvSpPr/>
          <p:nvPr/>
        </p:nvSpPr>
        <p:spPr>
          <a:xfrm>
            <a:off x="9195867" y="5725705"/>
            <a:ext cx="1928861" cy="1015663"/>
          </a:xfrm>
          <a:prstGeom prst="rect">
            <a:avLst/>
          </a:prstGeom>
        </p:spPr>
        <p:txBody>
          <a:bodyPr wrap="none">
            <a:spAutoFit/>
          </a:bodyPr>
          <a:lstStyle/>
          <a:p>
            <a:r>
              <a:rPr lang="nl-NL" sz="2000" b="1" dirty="0" smtClean="0">
                <a:solidFill>
                  <a:schemeClr val="accent6"/>
                </a:solidFill>
              </a:rPr>
              <a:t>V</a:t>
            </a:r>
            <a:r>
              <a:rPr lang="nl-NL" sz="2000" b="1" baseline="-25000" dirty="0" smtClean="0">
                <a:solidFill>
                  <a:schemeClr val="accent6"/>
                </a:solidFill>
              </a:rPr>
              <a:t>OC</a:t>
            </a:r>
            <a:r>
              <a:rPr lang="nl-NL" sz="2000" b="1" dirty="0" smtClean="0">
                <a:solidFill>
                  <a:schemeClr val="accent6"/>
                </a:solidFill>
              </a:rPr>
              <a:t> max 1,2 V</a:t>
            </a:r>
          </a:p>
          <a:p>
            <a:r>
              <a:rPr lang="nl-NL" sz="2000" b="1" dirty="0" err="1" smtClean="0">
                <a:solidFill>
                  <a:schemeClr val="accent6"/>
                </a:solidFill>
              </a:rPr>
              <a:t>I</a:t>
            </a:r>
            <a:r>
              <a:rPr lang="nl-NL" sz="2000" b="1" baseline="-25000" dirty="0" err="1" smtClean="0">
                <a:solidFill>
                  <a:schemeClr val="accent6"/>
                </a:solidFill>
              </a:rPr>
              <a:t>sc</a:t>
            </a:r>
            <a:r>
              <a:rPr lang="nl-NL" sz="2000" b="1" dirty="0" smtClean="0">
                <a:solidFill>
                  <a:schemeClr val="accent6"/>
                </a:solidFill>
              </a:rPr>
              <a:t> </a:t>
            </a:r>
            <a:r>
              <a:rPr lang="nl-NL" sz="2000" b="1" dirty="0">
                <a:solidFill>
                  <a:schemeClr val="accent6"/>
                </a:solidFill>
              </a:rPr>
              <a:t>max 30 mA </a:t>
            </a:r>
          </a:p>
          <a:p>
            <a:endParaRPr lang="nl-NL" sz="2000" b="1" dirty="0">
              <a:solidFill>
                <a:schemeClr val="accent6"/>
              </a:solidFill>
            </a:endParaRPr>
          </a:p>
        </p:txBody>
      </p:sp>
      <p:sp>
        <p:nvSpPr>
          <p:cNvPr id="17" name="Rectangle 16"/>
          <p:cNvSpPr/>
          <p:nvPr/>
        </p:nvSpPr>
        <p:spPr>
          <a:xfrm>
            <a:off x="4211960" y="4953956"/>
            <a:ext cx="3070041" cy="923316"/>
          </a:xfrm>
          <a:prstGeom prst="rect">
            <a:avLst/>
          </a:prstGeom>
          <a:noFill/>
          <a:ln>
            <a:noFill/>
          </a:ln>
        </p:spPr>
        <p:txBody>
          <a:bodyPr wrap="none" lIns="91425" tIns="45713" rIns="91425" bIns="45713">
            <a:spAutoFit/>
          </a:bodyPr>
          <a:lstStyle/>
          <a:p>
            <a:r>
              <a:rPr lang="nl-NL" sz="1800" b="1" dirty="0" smtClean="0">
                <a:solidFill>
                  <a:schemeClr val="accent6"/>
                </a:solidFill>
              </a:rPr>
              <a:t>kortsluitstroom </a:t>
            </a:r>
            <a:r>
              <a:rPr lang="nl-NL" sz="1800" b="1" dirty="0">
                <a:solidFill>
                  <a:schemeClr val="accent6"/>
                </a:solidFill>
              </a:rPr>
              <a:t>(</a:t>
            </a:r>
            <a:r>
              <a:rPr lang="nl-NL" sz="1800" b="1" dirty="0" err="1">
                <a:solidFill>
                  <a:schemeClr val="accent6"/>
                </a:solidFill>
              </a:rPr>
              <a:t>I</a:t>
            </a:r>
            <a:r>
              <a:rPr lang="nl-NL" sz="1800" b="1" baseline="-25000" dirty="0" err="1">
                <a:solidFill>
                  <a:schemeClr val="accent6"/>
                </a:solidFill>
              </a:rPr>
              <a:t>sc</a:t>
            </a:r>
            <a:r>
              <a:rPr lang="nl-NL" sz="1800" b="1" dirty="0" smtClean="0">
                <a:solidFill>
                  <a:schemeClr val="accent6"/>
                </a:solidFill>
              </a:rPr>
              <a:t>): </a:t>
            </a:r>
          </a:p>
          <a:p>
            <a:r>
              <a:rPr lang="nl-NL" sz="1800" b="1" dirty="0" smtClean="0">
                <a:solidFill>
                  <a:schemeClr val="accent6"/>
                </a:solidFill>
              </a:rPr>
              <a:t>elk geabsorbeerd foton </a:t>
            </a:r>
          </a:p>
          <a:p>
            <a:r>
              <a:rPr lang="nl-NL" sz="1800" b="1" dirty="0" smtClean="0">
                <a:solidFill>
                  <a:schemeClr val="accent6"/>
                </a:solidFill>
              </a:rPr>
              <a:t>geeft bijdrage aan stroom </a:t>
            </a:r>
          </a:p>
        </p:txBody>
      </p:sp>
      <p:cxnSp>
        <p:nvCxnSpPr>
          <p:cNvPr id="8" name="Straight Arrow Connector 7"/>
          <p:cNvCxnSpPr/>
          <p:nvPr/>
        </p:nvCxnSpPr>
        <p:spPr bwMode="auto">
          <a:xfrm flipH="1" flipV="1">
            <a:off x="4932040" y="4534506"/>
            <a:ext cx="287074" cy="4032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flipH="1">
            <a:off x="7146249" y="2108064"/>
            <a:ext cx="666111" cy="569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p:nvPr/>
        </p:nvSpPr>
        <p:spPr>
          <a:xfrm>
            <a:off x="7529234" y="1772816"/>
            <a:ext cx="646332" cy="369332"/>
          </a:xfrm>
          <a:prstGeom prst="rect">
            <a:avLst/>
          </a:prstGeom>
        </p:spPr>
        <p:txBody>
          <a:bodyPr wrap="none">
            <a:spAutoFit/>
          </a:bodyPr>
          <a:lstStyle/>
          <a:p>
            <a:r>
              <a:rPr lang="nl-NL" sz="1800" b="1" dirty="0" smtClean="0">
                <a:solidFill>
                  <a:schemeClr val="accent6"/>
                </a:solidFill>
              </a:rPr>
              <a:t>LED</a:t>
            </a:r>
            <a:endParaRPr lang="nl-NL" sz="1800" b="1" dirty="0">
              <a:solidFill>
                <a:schemeClr val="accent6"/>
              </a:solidFill>
            </a:endParaRPr>
          </a:p>
        </p:txBody>
      </p:sp>
    </p:spTree>
    <p:extLst>
      <p:ext uri="{BB962C8B-B14F-4D97-AF65-F5344CB8AC3E}">
        <p14:creationId xmlns:p14="http://schemas.microsoft.com/office/powerpoint/2010/main" val="293662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smtClean="0">
                <a:solidFill>
                  <a:schemeClr val="tx2"/>
                </a:solidFill>
              </a:rPr>
              <a:t>Diode-laser</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572000" y="2057400"/>
            <a:ext cx="3448050" cy="5656012"/>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872812" y="3179696"/>
            <a:ext cx="3219767" cy="4661231"/>
          </a:xfrm>
          <a:prstGeom prst="rect">
            <a:avLst/>
          </a:prstGeom>
        </p:spPr>
      </p:pic>
      <p:grpSp>
        <p:nvGrpSpPr>
          <p:cNvPr id="5" name="Group 4"/>
          <p:cNvGrpSpPr/>
          <p:nvPr/>
        </p:nvGrpSpPr>
        <p:grpSpPr>
          <a:xfrm>
            <a:off x="-36512" y="836712"/>
            <a:ext cx="5181600" cy="2448272"/>
            <a:chOff x="-36512" y="836712"/>
            <a:chExt cx="5181600" cy="2448272"/>
          </a:xfrm>
        </p:grpSpPr>
        <p:sp>
          <p:nvSpPr>
            <p:cNvPr id="11" name="Rectangle 10"/>
            <p:cNvSpPr/>
            <p:nvPr/>
          </p:nvSpPr>
          <p:spPr>
            <a:xfrm>
              <a:off x="-36512" y="836712"/>
              <a:ext cx="5181600" cy="1015663"/>
            </a:xfrm>
            <a:prstGeom prst="rect">
              <a:avLst/>
            </a:prstGeom>
            <a:solidFill>
              <a:srgbClr val="FFFFFF"/>
            </a:solidFill>
          </p:spPr>
          <p:txBody>
            <a:bodyPr wrap="square">
              <a:spAutoFit/>
            </a:bodyPr>
            <a:lstStyle/>
            <a:p>
              <a:r>
                <a:rPr lang="nl-NL" sz="2000" dirty="0" smtClean="0">
                  <a:solidFill>
                    <a:srgbClr val="7030A0"/>
                  </a:solidFill>
                </a:rPr>
                <a:t>geïnverteerde populatie</a:t>
              </a:r>
            </a:p>
            <a:p>
              <a:pPr marL="342900" indent="-342900">
                <a:buFont typeface="Wingdings" pitchFamily="2" charset="2"/>
                <a:buChar char="à"/>
              </a:pPr>
              <a:r>
                <a:rPr lang="nl-NL" sz="2000" dirty="0" smtClean="0">
                  <a:solidFill>
                    <a:srgbClr val="7030A0"/>
                  </a:solidFill>
                  <a:sym typeface="Wingdings" panose="05000000000000000000" pitchFamily="2" charset="2"/>
                </a:rPr>
                <a:t>grote kans op gestimuleerde emissie</a:t>
              </a:r>
            </a:p>
            <a:p>
              <a:r>
                <a:rPr lang="nl-NL" sz="2000" dirty="0" smtClean="0">
                  <a:solidFill>
                    <a:srgbClr val="7030A0"/>
                  </a:solidFill>
                  <a:sym typeface="Wingdings" panose="05000000000000000000" pitchFamily="2" charset="2"/>
                </a:rPr>
                <a:t>(spiegels aan weerszijden nodig)</a:t>
              </a:r>
              <a:endParaRPr lang="en-GB" sz="2000" baseline="30000" dirty="0">
                <a:solidFill>
                  <a:srgbClr val="7030A0"/>
                </a:solidFill>
              </a:endParaRPr>
            </a:p>
          </p:txBody>
        </p:sp>
        <p:cxnSp>
          <p:nvCxnSpPr>
            <p:cNvPr id="3" name="Straight Arrow Connector 2"/>
            <p:cNvCxnSpPr/>
            <p:nvPr/>
          </p:nvCxnSpPr>
          <p:spPr bwMode="auto">
            <a:xfrm flipH="1">
              <a:off x="2699792" y="1852375"/>
              <a:ext cx="648072" cy="1432609"/>
            </a:xfrm>
            <a:prstGeom prst="straightConnector1">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4" name="Rectangle 13"/>
          <p:cNvSpPr/>
          <p:nvPr/>
        </p:nvSpPr>
        <p:spPr>
          <a:xfrm>
            <a:off x="209344" y="3318083"/>
            <a:ext cx="1050288" cy="830997"/>
          </a:xfrm>
          <a:prstGeom prst="rect">
            <a:avLst/>
          </a:prstGeom>
        </p:spPr>
        <p:txBody>
          <a:bodyPr wrap="none">
            <a:spAutoFit/>
          </a:bodyPr>
          <a:lstStyle/>
          <a:p>
            <a:r>
              <a:rPr lang="nl-NL" sz="1600" dirty="0" smtClean="0">
                <a:solidFill>
                  <a:srgbClr val="7030A0"/>
                </a:solidFill>
                <a:sym typeface="Wingdings" panose="05000000000000000000" pitchFamily="2" charset="2"/>
              </a:rPr>
              <a:t>elektrisch</a:t>
            </a:r>
          </a:p>
          <a:p>
            <a:r>
              <a:rPr lang="nl-NL" sz="1600" dirty="0" smtClean="0">
                <a:solidFill>
                  <a:srgbClr val="7030A0"/>
                </a:solidFill>
                <a:sym typeface="Wingdings" panose="05000000000000000000" pitchFamily="2" charset="2"/>
              </a:rPr>
              <a:t>pompen</a:t>
            </a:r>
            <a:endParaRPr lang="nl-NL" sz="1600" dirty="0">
              <a:solidFill>
                <a:srgbClr val="7030A0"/>
              </a:solidFill>
              <a:sym typeface="Wingdings" panose="05000000000000000000" pitchFamily="2" charset="2"/>
            </a:endParaRPr>
          </a:p>
          <a:p>
            <a:endParaRPr lang="nl-NL" sz="1600" i="1" dirty="0"/>
          </a:p>
        </p:txBody>
      </p:sp>
    </p:spTree>
    <p:extLst>
      <p:ext uri="{BB962C8B-B14F-4D97-AF65-F5344CB8AC3E}">
        <p14:creationId xmlns:p14="http://schemas.microsoft.com/office/powerpoint/2010/main" val="329055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smtClean="0">
                <a:solidFill>
                  <a:schemeClr val="tx2"/>
                </a:solidFill>
              </a:rPr>
              <a:t>Diode-laser</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572000" y="2057400"/>
            <a:ext cx="3448050" cy="5656012"/>
          </a:xfrm>
          <a:prstGeom prst="rect">
            <a:avLst/>
          </a:prstGeom>
        </p:spPr>
      </p:pic>
      <p:sp>
        <p:nvSpPr>
          <p:cNvPr id="2" name="Rectangle 1"/>
          <p:cNvSpPr/>
          <p:nvPr/>
        </p:nvSpPr>
        <p:spPr>
          <a:xfrm>
            <a:off x="6916878" y="908720"/>
            <a:ext cx="2191626" cy="1323439"/>
          </a:xfrm>
          <a:prstGeom prst="rect">
            <a:avLst/>
          </a:prstGeom>
        </p:spPr>
        <p:txBody>
          <a:bodyPr wrap="none">
            <a:spAutoFit/>
          </a:bodyPr>
          <a:lstStyle/>
          <a:p>
            <a:r>
              <a:rPr lang="nl-NL" sz="1600" dirty="0" smtClean="0">
                <a:solidFill>
                  <a:srgbClr val="7030A0"/>
                </a:solidFill>
                <a:sym typeface="Wingdings" panose="05000000000000000000" pitchFamily="2" charset="2"/>
              </a:rPr>
              <a:t>spiegels:</a:t>
            </a:r>
          </a:p>
          <a:p>
            <a:r>
              <a:rPr lang="nl-NL" sz="1600" i="1" dirty="0" err="1" smtClean="0">
                <a:solidFill>
                  <a:srgbClr val="7030A0"/>
                </a:solidFill>
                <a:sym typeface="Wingdings" panose="05000000000000000000" pitchFamily="2" charset="2"/>
              </a:rPr>
              <a:t>cleaved</a:t>
            </a:r>
            <a:r>
              <a:rPr lang="nl-NL" sz="1600" i="1" dirty="0" smtClean="0">
                <a:solidFill>
                  <a:srgbClr val="7030A0"/>
                </a:solidFill>
                <a:sym typeface="Wingdings" panose="05000000000000000000" pitchFamily="2" charset="2"/>
              </a:rPr>
              <a:t> </a:t>
            </a:r>
          </a:p>
          <a:p>
            <a:r>
              <a:rPr lang="nl-NL" sz="1600" dirty="0" smtClean="0">
                <a:solidFill>
                  <a:srgbClr val="7030A0"/>
                </a:solidFill>
                <a:sym typeface="Wingdings" panose="05000000000000000000" pitchFamily="2" charset="2"/>
              </a:rPr>
              <a:t>(</a:t>
            </a:r>
            <a:r>
              <a:rPr lang="nl-NL" sz="1600" dirty="0">
                <a:solidFill>
                  <a:srgbClr val="7030A0"/>
                </a:solidFill>
                <a:sym typeface="Wingdings" panose="05000000000000000000" pitchFamily="2" charset="2"/>
              </a:rPr>
              <a:t>splijten van de </a:t>
            </a:r>
            <a:r>
              <a:rPr lang="nl-NL" sz="1600" dirty="0" err="1">
                <a:solidFill>
                  <a:srgbClr val="7030A0"/>
                </a:solidFill>
                <a:sym typeface="Wingdings" panose="05000000000000000000" pitchFamily="2" charset="2"/>
              </a:rPr>
              <a:t>wafer</a:t>
            </a:r>
            <a:r>
              <a:rPr lang="nl-NL" sz="1600" dirty="0" smtClean="0">
                <a:solidFill>
                  <a:srgbClr val="7030A0"/>
                </a:solidFill>
                <a:sym typeface="Wingdings" panose="05000000000000000000" pitchFamily="2" charset="2"/>
              </a:rPr>
              <a:t>)</a:t>
            </a:r>
          </a:p>
          <a:p>
            <a:r>
              <a:rPr lang="nl-NL" sz="1600" dirty="0" smtClean="0">
                <a:solidFill>
                  <a:srgbClr val="7030A0"/>
                </a:solidFill>
                <a:sym typeface="Wingdings" panose="05000000000000000000" pitchFamily="2" charset="2"/>
              </a:rPr>
              <a:t>(</a:t>
            </a:r>
            <a:r>
              <a:rPr lang="nl-NL" sz="1600" i="1" dirty="0" err="1" smtClean="0">
                <a:solidFill>
                  <a:srgbClr val="7030A0"/>
                </a:solidFill>
                <a:sym typeface="Wingdings" panose="05000000000000000000" pitchFamily="2" charset="2"/>
              </a:rPr>
              <a:t>dicing</a:t>
            </a:r>
            <a:r>
              <a:rPr lang="nl-NL" sz="1600" dirty="0" smtClean="0">
                <a:solidFill>
                  <a:srgbClr val="7030A0"/>
                </a:solidFill>
                <a:sym typeface="Wingdings" panose="05000000000000000000" pitchFamily="2" charset="2"/>
              </a:rPr>
              <a:t>)</a:t>
            </a:r>
            <a:endParaRPr lang="nl-NL" sz="1600" dirty="0">
              <a:solidFill>
                <a:srgbClr val="7030A0"/>
              </a:solidFill>
              <a:sym typeface="Wingdings" panose="05000000000000000000" pitchFamily="2" charset="2"/>
            </a:endParaRPr>
          </a:p>
          <a:p>
            <a:endParaRPr lang="nl-NL" sz="1600" i="1" dirty="0"/>
          </a:p>
        </p:txBody>
      </p:sp>
      <p:cxnSp>
        <p:nvCxnSpPr>
          <p:cNvPr id="6" name="Straight Arrow Connector 5"/>
          <p:cNvCxnSpPr/>
          <p:nvPr/>
        </p:nvCxnSpPr>
        <p:spPr bwMode="auto">
          <a:xfrm flipH="1">
            <a:off x="6972068" y="1700808"/>
            <a:ext cx="355873" cy="2304256"/>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p:cNvCxnSpPr/>
          <p:nvPr/>
        </p:nvCxnSpPr>
        <p:spPr bwMode="auto">
          <a:xfrm flipH="1">
            <a:off x="6084169" y="1542257"/>
            <a:ext cx="887899" cy="1368786"/>
          </a:xfrm>
          <a:prstGeom prst="straightConnector1">
            <a:avLst/>
          </a:prstGeom>
          <a:solidFill>
            <a:schemeClr val="accent1"/>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Rectangle 16"/>
          <p:cNvSpPr/>
          <p:nvPr/>
        </p:nvSpPr>
        <p:spPr>
          <a:xfrm>
            <a:off x="7892980" y="4193793"/>
            <a:ext cx="1287532" cy="1323439"/>
          </a:xfrm>
          <a:prstGeom prst="rect">
            <a:avLst/>
          </a:prstGeom>
        </p:spPr>
        <p:txBody>
          <a:bodyPr wrap="none">
            <a:spAutoFit/>
          </a:bodyPr>
          <a:lstStyle/>
          <a:p>
            <a:r>
              <a:rPr lang="nl-NL" sz="1600" dirty="0" smtClean="0">
                <a:solidFill>
                  <a:srgbClr val="7030A0"/>
                </a:solidFill>
                <a:sym typeface="Wingdings" panose="05000000000000000000" pitchFamily="2" charset="2"/>
              </a:rPr>
              <a:t>buiging </a:t>
            </a:r>
          </a:p>
          <a:p>
            <a:r>
              <a:rPr lang="nl-NL" sz="1600" dirty="0" smtClean="0">
                <a:solidFill>
                  <a:srgbClr val="7030A0"/>
                </a:solidFill>
                <a:sym typeface="Wingdings" panose="05000000000000000000" pitchFamily="2" charset="2"/>
              </a:rPr>
              <a:t>vanwege </a:t>
            </a:r>
          </a:p>
          <a:p>
            <a:r>
              <a:rPr lang="nl-NL" sz="1600" dirty="0" smtClean="0">
                <a:solidFill>
                  <a:srgbClr val="7030A0"/>
                </a:solidFill>
                <a:sym typeface="Wingdings" panose="05000000000000000000" pitchFamily="2" charset="2"/>
              </a:rPr>
              <a:t>smalle </a:t>
            </a:r>
          </a:p>
          <a:p>
            <a:r>
              <a:rPr lang="nl-NL" sz="1600" dirty="0" err="1" smtClean="0">
                <a:solidFill>
                  <a:srgbClr val="7030A0"/>
                </a:solidFill>
                <a:sym typeface="Wingdings" panose="05000000000000000000" pitchFamily="2" charset="2"/>
              </a:rPr>
              <a:t>depletielaag</a:t>
            </a:r>
            <a:endParaRPr lang="nl-NL" sz="1600" dirty="0" smtClean="0">
              <a:solidFill>
                <a:srgbClr val="7030A0"/>
              </a:solidFill>
              <a:sym typeface="Wingdings" panose="05000000000000000000" pitchFamily="2" charset="2"/>
            </a:endParaRPr>
          </a:p>
          <a:p>
            <a:endParaRPr lang="nl-NL" sz="1600" i="1" dirty="0"/>
          </a:p>
        </p:txBody>
      </p:sp>
      <p:pic>
        <p:nvPicPr>
          <p:cNvPr id="18"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836712"/>
            <a:ext cx="2342034" cy="1561356"/>
          </a:xfrm>
          <a:prstGeom prst="rect">
            <a:avLst/>
          </a:prstGeom>
        </p:spPr>
      </p:pic>
      <p:pic>
        <p:nvPicPr>
          <p:cNvPr id="19"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584" y="2797894"/>
            <a:ext cx="2666070" cy="1777380"/>
          </a:xfrm>
          <a:prstGeom prst="rect">
            <a:avLst/>
          </a:prstGeom>
        </p:spPr>
      </p:pic>
      <p:pic>
        <p:nvPicPr>
          <p:cNvPr id="26" name="Afbeelding 25"/>
          <p:cNvPicPr>
            <a:picLocks noChangeAspect="1"/>
          </p:cNvPicPr>
          <p:nvPr/>
        </p:nvPicPr>
        <p:blipFill>
          <a:blip r:embed="rId6"/>
          <a:stretch>
            <a:fillRect/>
          </a:stretch>
        </p:blipFill>
        <p:spPr>
          <a:xfrm>
            <a:off x="1475656" y="4767326"/>
            <a:ext cx="2566060" cy="2098240"/>
          </a:xfrm>
          <a:prstGeom prst="rect">
            <a:avLst/>
          </a:prstGeom>
        </p:spPr>
      </p:pic>
    </p:spTree>
    <p:extLst>
      <p:ext uri="{BB962C8B-B14F-4D97-AF65-F5344CB8AC3E}">
        <p14:creationId xmlns:p14="http://schemas.microsoft.com/office/powerpoint/2010/main" val="262909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600200" y="1761067"/>
            <a:ext cx="5867400" cy="6239933"/>
            <a:chOff x="2209800" y="1600200"/>
            <a:chExt cx="4800600" cy="5105400"/>
          </a:xfrm>
        </p:grpSpPr>
        <p:grpSp>
          <p:nvGrpSpPr>
            <p:cNvPr id="3" name="Group 16"/>
            <p:cNvGrpSpPr/>
            <p:nvPr/>
          </p:nvGrpSpPr>
          <p:grpSpPr>
            <a:xfrm>
              <a:off x="2514600" y="1600200"/>
              <a:ext cx="4343400" cy="4953000"/>
              <a:chOff x="5029200" y="2168601"/>
              <a:chExt cx="4006880" cy="4644775"/>
            </a:xfrm>
          </p:grpSpPr>
          <p:pic>
            <p:nvPicPr>
              <p:cNvPr id="11" name="Picture 2" descr="http://upload.wikimedia.org/wikipedia/commons/4/48/PnJunction-PV-E.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2" r="-1146"/>
              <a:stretch/>
            </p:blipFill>
            <p:spPr bwMode="auto">
              <a:xfrm>
                <a:off x="5076056" y="2168601"/>
                <a:ext cx="3960024" cy="464477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bwMode="auto">
              <a:xfrm>
                <a:off x="5029200" y="3352800"/>
                <a:ext cx="228600" cy="2971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37207" y="2379769"/>
                <a:ext cx="76200" cy="457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grpSp>
        <p:sp>
          <p:nvSpPr>
            <p:cNvPr id="14" name="Rectangle 13"/>
            <p:cNvSpPr/>
            <p:nvPr/>
          </p:nvSpPr>
          <p:spPr bwMode="auto">
            <a:xfrm>
              <a:off x="2209800" y="5257800"/>
              <a:ext cx="4800600" cy="14478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grpSp>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smtClean="0">
                <a:solidFill>
                  <a:schemeClr val="tx2"/>
                </a:solidFill>
              </a:rPr>
              <a:t>p-i-</a:t>
            </a:r>
            <a:r>
              <a:rPr lang="en-US" sz="2500" dirty="0" err="1" smtClean="0">
                <a:solidFill>
                  <a:schemeClr val="tx2"/>
                </a:solidFill>
              </a:rPr>
              <a:t>overgang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sp>
        <p:nvSpPr>
          <p:cNvPr id="17" name="Rectangle 16"/>
          <p:cNvSpPr/>
          <p:nvPr/>
        </p:nvSpPr>
        <p:spPr bwMode="auto">
          <a:xfrm>
            <a:off x="1752600" y="2971800"/>
            <a:ext cx="6324600" cy="36576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8" name="Rectangle 17"/>
          <p:cNvSpPr/>
          <p:nvPr/>
        </p:nvSpPr>
        <p:spPr>
          <a:xfrm>
            <a:off x="2133600" y="3962400"/>
            <a:ext cx="3810000" cy="400110"/>
          </a:xfrm>
          <a:prstGeom prst="rect">
            <a:avLst/>
          </a:prstGeom>
          <a:solidFill>
            <a:srgbClr val="FFFFFF"/>
          </a:solidFill>
        </p:spPr>
        <p:txBody>
          <a:bodyPr wrap="square">
            <a:spAutoFit/>
          </a:bodyPr>
          <a:lstStyle/>
          <a:p>
            <a:r>
              <a:rPr lang="nl-NL" sz="2000" dirty="0" smtClean="0">
                <a:solidFill>
                  <a:srgbClr val="7030A0"/>
                </a:solidFill>
              </a:rPr>
              <a:t>Wat gebeurt er nu?</a:t>
            </a:r>
            <a:endParaRPr lang="en-GB" sz="2000" baseline="30000" dirty="0">
              <a:solidFill>
                <a:srgbClr val="7030A0"/>
              </a:solidFill>
            </a:endParaRPr>
          </a:p>
        </p:txBody>
      </p:sp>
      <p:sp>
        <p:nvSpPr>
          <p:cNvPr id="19" name="Rectangle 18"/>
          <p:cNvSpPr/>
          <p:nvPr/>
        </p:nvSpPr>
        <p:spPr bwMode="auto">
          <a:xfrm>
            <a:off x="3853533" y="1676399"/>
            <a:ext cx="3363757" cy="1254601"/>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20" name="Rectangle 19"/>
          <p:cNvSpPr/>
          <p:nvPr/>
        </p:nvSpPr>
        <p:spPr bwMode="auto">
          <a:xfrm>
            <a:off x="3849349" y="2040844"/>
            <a:ext cx="1599873" cy="640479"/>
          </a:xfrm>
          <a:prstGeom prst="rect">
            <a:avLst/>
          </a:prstGeom>
          <a:solidFill>
            <a:srgbClr val="3333CC">
              <a:alpha val="56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21" name="Rectangle 20"/>
          <p:cNvSpPr/>
          <p:nvPr/>
        </p:nvSpPr>
        <p:spPr>
          <a:xfrm>
            <a:off x="3886200" y="1676400"/>
            <a:ext cx="1676400" cy="307777"/>
          </a:xfrm>
          <a:prstGeom prst="rect">
            <a:avLst/>
          </a:prstGeom>
          <a:solidFill>
            <a:srgbClr val="FFFFFF"/>
          </a:solidFill>
        </p:spPr>
        <p:txBody>
          <a:bodyPr wrap="square">
            <a:spAutoFit/>
          </a:bodyPr>
          <a:lstStyle/>
          <a:p>
            <a:pPr algn="l"/>
            <a:r>
              <a:rPr lang="en-GB" sz="1400" dirty="0" smtClean="0">
                <a:latin typeface="Courier"/>
                <a:cs typeface="Courier"/>
              </a:rPr>
              <a:t>intrinsic</a:t>
            </a:r>
            <a:r>
              <a:rPr lang="nl-NL" sz="1400" dirty="0" smtClean="0">
                <a:latin typeface="Courier"/>
                <a:cs typeface="Courier"/>
              </a:rPr>
              <a:t> Si</a:t>
            </a:r>
            <a:endParaRPr lang="en-GB" sz="1400" baseline="30000" dirty="0">
              <a:latin typeface="Courier"/>
              <a:cs typeface="Courier"/>
            </a:endParaRPr>
          </a:p>
        </p:txBody>
      </p:sp>
      <p:sp>
        <p:nvSpPr>
          <p:cNvPr id="22" name="Rectangle 21"/>
          <p:cNvSpPr/>
          <p:nvPr/>
        </p:nvSpPr>
        <p:spPr>
          <a:xfrm>
            <a:off x="2346176" y="5301208"/>
            <a:ext cx="3810000" cy="1015663"/>
          </a:xfrm>
          <a:prstGeom prst="rect">
            <a:avLst/>
          </a:prstGeom>
          <a:solidFill>
            <a:srgbClr val="FFFFFF"/>
          </a:solidFill>
        </p:spPr>
        <p:txBody>
          <a:bodyPr wrap="square">
            <a:spAutoFit/>
          </a:bodyPr>
          <a:lstStyle/>
          <a:p>
            <a:r>
              <a:rPr lang="nl-NL" sz="2000" dirty="0" smtClean="0">
                <a:solidFill>
                  <a:srgbClr val="7030A0"/>
                </a:solidFill>
              </a:rPr>
              <a:t>NB: toevallige onzuiverheden in het intrinsiek Si gaan </a:t>
            </a:r>
          </a:p>
          <a:p>
            <a:r>
              <a:rPr lang="nl-NL" sz="2000" dirty="0" smtClean="0">
                <a:solidFill>
                  <a:srgbClr val="7030A0"/>
                </a:solidFill>
              </a:rPr>
              <a:t>nu een grote rol spelen!</a:t>
            </a:r>
            <a:endParaRPr lang="en-GB" sz="2000" baseline="30000" dirty="0">
              <a:solidFill>
                <a:srgbClr val="7030A0"/>
              </a:solidFill>
            </a:endParaRPr>
          </a:p>
        </p:txBody>
      </p:sp>
    </p:spTree>
    <p:extLst>
      <p:ext uri="{BB962C8B-B14F-4D97-AF65-F5344CB8AC3E}">
        <p14:creationId xmlns:p14="http://schemas.microsoft.com/office/powerpoint/2010/main" val="199284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PiN-fotodiode</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2" name="Afbeelding 1"/>
          <p:cNvPicPr>
            <a:picLocks noChangeAspect="1"/>
          </p:cNvPicPr>
          <p:nvPr/>
        </p:nvPicPr>
        <p:blipFill>
          <a:blip r:embed="rId3"/>
          <a:stretch>
            <a:fillRect/>
          </a:stretch>
        </p:blipFill>
        <p:spPr>
          <a:xfrm>
            <a:off x="1071599" y="1556792"/>
            <a:ext cx="7299641" cy="3312368"/>
          </a:xfrm>
          <a:prstGeom prst="rect">
            <a:avLst/>
          </a:prstGeom>
        </p:spPr>
      </p:pic>
      <p:pic>
        <p:nvPicPr>
          <p:cNvPr id="4" name="Afbeelding 3"/>
          <p:cNvPicPr>
            <a:picLocks noChangeAspect="1"/>
          </p:cNvPicPr>
          <p:nvPr/>
        </p:nvPicPr>
        <p:blipFill>
          <a:blip r:embed="rId4"/>
          <a:stretch>
            <a:fillRect/>
          </a:stretch>
        </p:blipFill>
        <p:spPr>
          <a:xfrm>
            <a:off x="9438874" y="681039"/>
            <a:ext cx="5440937" cy="4188658"/>
          </a:xfrm>
          <a:prstGeom prst="rect">
            <a:avLst/>
          </a:prstGeom>
        </p:spPr>
      </p:pic>
      <p:sp>
        <p:nvSpPr>
          <p:cNvPr id="5" name="Rechthoek 4"/>
          <p:cNvSpPr/>
          <p:nvPr/>
        </p:nvSpPr>
        <p:spPr>
          <a:xfrm>
            <a:off x="9324528" y="5085184"/>
            <a:ext cx="4572000" cy="646331"/>
          </a:xfrm>
          <a:prstGeom prst="rect">
            <a:avLst/>
          </a:prstGeom>
        </p:spPr>
        <p:txBody>
          <a:bodyPr>
            <a:spAutoFit/>
          </a:bodyPr>
          <a:lstStyle/>
          <a:p>
            <a:r>
              <a:rPr lang="nl-NL" sz="1200" dirty="0">
                <a:hlinkClick r:id="rId5"/>
              </a:rPr>
              <a:t>https://</a:t>
            </a:r>
            <a:r>
              <a:rPr lang="nl-NL" sz="1200" dirty="0" smtClean="0">
                <a:hlinkClick r:id="rId5"/>
              </a:rPr>
              <a:t>www.slideshare.net/kalyanacharjya/photodetector-photodiode</a:t>
            </a:r>
            <a:endParaRPr lang="nl-NL" sz="1200" dirty="0" smtClean="0"/>
          </a:p>
          <a:p>
            <a:endParaRPr lang="nl-NL" sz="1200" dirty="0"/>
          </a:p>
        </p:txBody>
      </p:sp>
      <p:sp>
        <p:nvSpPr>
          <p:cNvPr id="6" name="Rechthoek 5"/>
          <p:cNvSpPr/>
          <p:nvPr/>
        </p:nvSpPr>
        <p:spPr>
          <a:xfrm>
            <a:off x="9438874" y="5572754"/>
            <a:ext cx="4572000" cy="1169551"/>
          </a:xfrm>
          <a:prstGeom prst="rect">
            <a:avLst/>
          </a:prstGeom>
        </p:spPr>
        <p:txBody>
          <a:bodyPr>
            <a:spAutoFit/>
          </a:bodyPr>
          <a:lstStyle/>
          <a:p>
            <a:r>
              <a:rPr lang="en-US" sz="1400" dirty="0"/>
              <a:t>depletion region is much larger than in a PN diode, and almost constant-size, independent of the reverse bias applied to the diode. This increases the volume where electron-hole pairs can be generated by an incident photon.</a:t>
            </a:r>
            <a:endParaRPr lang="nl-NL" sz="1400" dirty="0"/>
          </a:p>
        </p:txBody>
      </p:sp>
    </p:spTree>
    <p:extLst>
      <p:ext uri="{BB962C8B-B14F-4D97-AF65-F5344CB8AC3E}">
        <p14:creationId xmlns:p14="http://schemas.microsoft.com/office/powerpoint/2010/main" val="41083100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PiN-fotodiode</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0198"/>
          <a:stretch/>
        </p:blipFill>
        <p:spPr>
          <a:xfrm>
            <a:off x="0" y="1258019"/>
            <a:ext cx="9144000" cy="3899173"/>
          </a:xfrm>
          <a:prstGeom prst="rect">
            <a:avLst/>
          </a:prstGeom>
        </p:spPr>
      </p:pic>
      <p:sp>
        <p:nvSpPr>
          <p:cNvPr id="6" name="Rechthoek 5"/>
          <p:cNvSpPr/>
          <p:nvPr/>
        </p:nvSpPr>
        <p:spPr>
          <a:xfrm>
            <a:off x="5148064" y="1772816"/>
            <a:ext cx="465192" cy="400110"/>
          </a:xfrm>
          <a:prstGeom prst="rect">
            <a:avLst/>
          </a:prstGeom>
          <a:solidFill>
            <a:schemeClr val="bg1"/>
          </a:solidFill>
        </p:spPr>
        <p:txBody>
          <a:bodyPr wrap="none">
            <a:spAutoFit/>
          </a:bodyPr>
          <a:lstStyle/>
          <a:p>
            <a:r>
              <a:rPr lang="en-US" sz="2000" dirty="0" smtClean="0">
                <a:solidFill>
                  <a:schemeClr val="tx2"/>
                </a:solidFill>
              </a:rPr>
              <a:t>N</a:t>
            </a:r>
            <a:r>
              <a:rPr lang="en-US" sz="2000" baseline="-25000" dirty="0" smtClean="0">
                <a:solidFill>
                  <a:schemeClr val="tx2"/>
                </a:solidFill>
              </a:rPr>
              <a:t>a</a:t>
            </a:r>
            <a:endParaRPr lang="nl-NL" sz="2000" baseline="-25000" dirty="0"/>
          </a:p>
        </p:txBody>
      </p:sp>
      <p:sp>
        <p:nvSpPr>
          <p:cNvPr id="7" name="Rechthoek 6"/>
          <p:cNvSpPr/>
          <p:nvPr/>
        </p:nvSpPr>
        <p:spPr>
          <a:xfrm>
            <a:off x="4370872" y="3305766"/>
            <a:ext cx="465192" cy="400110"/>
          </a:xfrm>
          <a:prstGeom prst="rect">
            <a:avLst/>
          </a:prstGeom>
          <a:solidFill>
            <a:schemeClr val="bg1"/>
          </a:solidFill>
        </p:spPr>
        <p:txBody>
          <a:bodyPr wrap="none">
            <a:spAutoFit/>
          </a:bodyPr>
          <a:lstStyle/>
          <a:p>
            <a:r>
              <a:rPr lang="en-US" sz="2000" dirty="0" err="1" smtClean="0">
                <a:solidFill>
                  <a:schemeClr val="tx2"/>
                </a:solidFill>
              </a:rPr>
              <a:t>N</a:t>
            </a:r>
            <a:r>
              <a:rPr lang="en-US" sz="2000" baseline="-25000" dirty="0" err="1" smtClean="0">
                <a:solidFill>
                  <a:schemeClr val="tx2"/>
                </a:solidFill>
              </a:rPr>
              <a:t>d</a:t>
            </a:r>
            <a:endParaRPr lang="nl-NL" sz="2000" baseline="-25000" dirty="0"/>
          </a:p>
        </p:txBody>
      </p:sp>
      <p:sp>
        <p:nvSpPr>
          <p:cNvPr id="8" name="Rechthoek 7"/>
          <p:cNvSpPr/>
          <p:nvPr/>
        </p:nvSpPr>
        <p:spPr>
          <a:xfrm>
            <a:off x="2843808" y="1219200"/>
            <a:ext cx="465192" cy="400110"/>
          </a:xfrm>
          <a:prstGeom prst="rect">
            <a:avLst/>
          </a:prstGeom>
          <a:solidFill>
            <a:schemeClr val="bg1"/>
          </a:solidFill>
        </p:spPr>
        <p:txBody>
          <a:bodyPr wrap="none">
            <a:spAutoFit/>
          </a:bodyPr>
          <a:lstStyle/>
          <a:p>
            <a:r>
              <a:rPr lang="en-US" sz="2000" dirty="0" err="1" smtClean="0">
                <a:solidFill>
                  <a:schemeClr val="tx2"/>
                </a:solidFill>
              </a:rPr>
              <a:t>N</a:t>
            </a:r>
            <a:r>
              <a:rPr lang="en-US" sz="2000" baseline="-25000" dirty="0" err="1" smtClean="0">
                <a:solidFill>
                  <a:schemeClr val="tx2"/>
                </a:solidFill>
              </a:rPr>
              <a:t>d</a:t>
            </a:r>
            <a:endParaRPr lang="nl-NL" sz="2000" baseline="-25000" dirty="0"/>
          </a:p>
        </p:txBody>
      </p:sp>
      <p:sp>
        <p:nvSpPr>
          <p:cNvPr id="10" name="Rechthoek 9"/>
          <p:cNvSpPr/>
          <p:nvPr/>
        </p:nvSpPr>
        <p:spPr bwMode="auto">
          <a:xfrm>
            <a:off x="3822464" y="4160625"/>
            <a:ext cx="452264" cy="29222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
        <p:nvSpPr>
          <p:cNvPr id="11" name="Rechthoek 10"/>
          <p:cNvSpPr/>
          <p:nvPr/>
        </p:nvSpPr>
        <p:spPr>
          <a:xfrm>
            <a:off x="3779912" y="4052739"/>
            <a:ext cx="465192" cy="400110"/>
          </a:xfrm>
          <a:prstGeom prst="rect">
            <a:avLst/>
          </a:prstGeom>
          <a:noFill/>
        </p:spPr>
        <p:txBody>
          <a:bodyPr wrap="none">
            <a:spAutoFit/>
          </a:bodyPr>
          <a:lstStyle/>
          <a:p>
            <a:r>
              <a:rPr lang="en-US" sz="2000" dirty="0" smtClean="0">
                <a:solidFill>
                  <a:schemeClr val="tx2"/>
                </a:solidFill>
              </a:rPr>
              <a:t>N</a:t>
            </a:r>
            <a:r>
              <a:rPr lang="en-US" sz="2000" baseline="-25000" dirty="0" smtClean="0">
                <a:solidFill>
                  <a:schemeClr val="tx2"/>
                </a:solidFill>
              </a:rPr>
              <a:t>a</a:t>
            </a:r>
            <a:endParaRPr lang="nl-NL" sz="2000" baseline="-25000" dirty="0"/>
          </a:p>
        </p:txBody>
      </p:sp>
      <p:pic>
        <p:nvPicPr>
          <p:cNvPr id="12" name="Afbeelding 11"/>
          <p:cNvPicPr>
            <a:picLocks noChangeAspect="1"/>
          </p:cNvPicPr>
          <p:nvPr/>
        </p:nvPicPr>
        <p:blipFill>
          <a:blip r:embed="rId4"/>
          <a:stretch>
            <a:fillRect/>
          </a:stretch>
        </p:blipFill>
        <p:spPr>
          <a:xfrm>
            <a:off x="9540552" y="4252794"/>
            <a:ext cx="2847975" cy="1000125"/>
          </a:xfrm>
          <a:prstGeom prst="rect">
            <a:avLst/>
          </a:prstGeom>
        </p:spPr>
      </p:pic>
    </p:spTree>
    <p:extLst>
      <p:ext uri="{BB962C8B-B14F-4D97-AF65-F5344CB8AC3E}">
        <p14:creationId xmlns:p14="http://schemas.microsoft.com/office/powerpoint/2010/main" val="6796099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39552" y="44624"/>
            <a:ext cx="8108131"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sz="2200" dirty="0" smtClean="0">
                <a:solidFill>
                  <a:srgbClr val="000000"/>
                </a:solidFill>
              </a:rPr>
              <a:t>Intrinsieke halfgeleider (zuiver)    </a:t>
            </a:r>
            <a:r>
              <a:rPr lang="nl-NL" sz="2200" dirty="0" smtClean="0">
                <a:solidFill>
                  <a:srgbClr val="000000"/>
                </a:solidFill>
                <a:sym typeface="Wingdings" panose="05000000000000000000" pitchFamily="2" charset="2"/>
              </a:rPr>
              <a:t>     III-V-rooster</a:t>
            </a:r>
            <a:endParaRPr lang="nl-NL" sz="2200"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pic>
        <p:nvPicPr>
          <p:cNvPr id="5" name="Picture 4"/>
          <p:cNvPicPr>
            <a:picLocks noChangeAspect="1"/>
          </p:cNvPicPr>
          <p:nvPr/>
        </p:nvPicPr>
        <p:blipFill rotWithShape="1">
          <a:blip r:embed="rId3"/>
          <a:srcRect l="1287" t="2218" r="47189" b="7337"/>
          <a:stretch/>
        </p:blipFill>
        <p:spPr>
          <a:xfrm>
            <a:off x="5180670" y="1605569"/>
            <a:ext cx="3063738" cy="2952329"/>
          </a:xfrm>
          <a:prstGeom prst="rect">
            <a:avLst/>
          </a:prstGeom>
        </p:spPr>
      </p:pic>
      <p:sp>
        <p:nvSpPr>
          <p:cNvPr id="7" name="Rectangle 6"/>
          <p:cNvSpPr/>
          <p:nvPr/>
        </p:nvSpPr>
        <p:spPr>
          <a:xfrm>
            <a:off x="3248530" y="5097958"/>
            <a:ext cx="2666114" cy="923330"/>
          </a:xfrm>
          <a:prstGeom prst="rect">
            <a:avLst/>
          </a:prstGeom>
        </p:spPr>
        <p:txBody>
          <a:bodyPr wrap="none">
            <a:spAutoFit/>
          </a:bodyPr>
          <a:lstStyle/>
          <a:p>
            <a:r>
              <a:rPr lang="nl-NL" sz="1800" dirty="0" smtClean="0"/>
              <a:t>geleiding door: </a:t>
            </a:r>
          </a:p>
          <a:p>
            <a:pPr marL="285750" indent="-285750">
              <a:buFont typeface="Arial" panose="020B0604020202020204" pitchFamily="34" charset="0"/>
              <a:buChar char="•"/>
            </a:pPr>
            <a:r>
              <a:rPr lang="nl-NL" sz="1800" dirty="0" smtClean="0"/>
              <a:t>e</a:t>
            </a:r>
            <a:r>
              <a:rPr lang="nl-NL" sz="1800" baseline="30000" dirty="0" smtClean="0"/>
              <a:t>-</a:t>
            </a:r>
            <a:r>
              <a:rPr lang="nl-NL" sz="1800" dirty="0" smtClean="0"/>
              <a:t> in geleidingsband  </a:t>
            </a:r>
          </a:p>
          <a:p>
            <a:pPr marL="285750" indent="-285750">
              <a:buFont typeface="Arial" panose="020B0604020202020204" pitchFamily="34" charset="0"/>
              <a:buChar char="•"/>
            </a:pPr>
            <a:r>
              <a:rPr lang="nl-NL" sz="1800" dirty="0" smtClean="0"/>
              <a:t>gaten in valentieband</a:t>
            </a:r>
            <a:endParaRPr lang="nl-NL" sz="1800" dirty="0"/>
          </a:p>
        </p:txBody>
      </p:sp>
      <p:pic>
        <p:nvPicPr>
          <p:cNvPr id="2" name="Picture 1"/>
          <p:cNvPicPr>
            <a:picLocks noChangeAspect="1"/>
          </p:cNvPicPr>
          <p:nvPr/>
        </p:nvPicPr>
        <p:blipFill>
          <a:blip r:embed="rId4"/>
          <a:stretch>
            <a:fillRect/>
          </a:stretch>
        </p:blipFill>
        <p:spPr>
          <a:xfrm>
            <a:off x="9324528" y="589638"/>
            <a:ext cx="6657975" cy="3114675"/>
          </a:xfrm>
          <a:prstGeom prst="rect">
            <a:avLst/>
          </a:prstGeom>
        </p:spPr>
      </p:pic>
      <p:pic>
        <p:nvPicPr>
          <p:cNvPr id="8" name="Picture 7"/>
          <p:cNvPicPr>
            <a:picLocks noChangeAspect="1"/>
          </p:cNvPicPr>
          <p:nvPr/>
        </p:nvPicPr>
        <p:blipFill rotWithShape="1">
          <a:blip r:embed="rId4"/>
          <a:srcRect l="46380"/>
          <a:stretch/>
        </p:blipFill>
        <p:spPr>
          <a:xfrm>
            <a:off x="539552" y="1403253"/>
            <a:ext cx="3925334" cy="3424675"/>
          </a:xfrm>
          <a:prstGeom prst="rect">
            <a:avLst/>
          </a:prstGeom>
        </p:spPr>
      </p:pic>
    </p:spTree>
    <p:extLst>
      <p:ext uri="{BB962C8B-B14F-4D97-AF65-F5344CB8AC3E}">
        <p14:creationId xmlns:p14="http://schemas.microsoft.com/office/powerpoint/2010/main" val="21109320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39552" y="71438"/>
            <a:ext cx="8108131"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sz="2200" dirty="0" smtClean="0">
                <a:solidFill>
                  <a:srgbClr val="000000"/>
                </a:solidFill>
                <a:sym typeface="Wingdings" panose="05000000000000000000" pitchFamily="2" charset="2"/>
              </a:rPr>
              <a:t>      III-V-rooster </a:t>
            </a:r>
            <a:r>
              <a:rPr lang="nl-NL" sz="2200" dirty="0">
                <a:solidFill>
                  <a:srgbClr val="000000"/>
                </a:solidFill>
                <a:sym typeface="Wingdings" panose="05000000000000000000" pitchFamily="2" charset="2"/>
              </a:rPr>
              <a:t>(i</a:t>
            </a:r>
            <a:r>
              <a:rPr lang="nl-NL" sz="2200" dirty="0">
                <a:solidFill>
                  <a:srgbClr val="000000"/>
                </a:solidFill>
              </a:rPr>
              <a:t>ntrinsiek) </a:t>
            </a:r>
            <a:r>
              <a:rPr lang="nl-NL" sz="2200" dirty="0" smtClean="0">
                <a:solidFill>
                  <a:srgbClr val="000000"/>
                </a:solidFill>
              </a:rPr>
              <a:t>   </a:t>
            </a:r>
            <a:r>
              <a:rPr lang="nl-NL" sz="2200" dirty="0" smtClean="0">
                <a:solidFill>
                  <a:srgbClr val="000000"/>
                </a:solidFill>
                <a:sym typeface="Wingdings" panose="05000000000000000000" pitchFamily="2" charset="2"/>
              </a:rPr>
              <a:t> </a:t>
            </a:r>
            <a:r>
              <a:rPr lang="nl-NL" sz="2200" dirty="0">
                <a:solidFill>
                  <a:srgbClr val="000000"/>
                </a:solidFill>
                <a:sym typeface="Wingdings" panose="05000000000000000000" pitchFamily="2" charset="2"/>
              </a:rPr>
              <a:t>    II-VI-rooster (i</a:t>
            </a:r>
            <a:r>
              <a:rPr lang="nl-NL" sz="2200" dirty="0">
                <a:solidFill>
                  <a:srgbClr val="000000"/>
                </a:solidFill>
              </a:rPr>
              <a:t>ntrinsiek)</a:t>
            </a:r>
            <a:r>
              <a:rPr lang="nl-NL" sz="2200" dirty="0">
                <a:solidFill>
                  <a:srgbClr val="000000"/>
                </a:solidFill>
                <a:sym typeface="Wingdings" panose="05000000000000000000" pitchFamily="2" charset="2"/>
              </a:rPr>
              <a:t> </a:t>
            </a:r>
            <a:endParaRPr lang="nl-NL" sz="2200"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6" name="Rectangle 5"/>
          <p:cNvSpPr/>
          <p:nvPr/>
        </p:nvSpPr>
        <p:spPr>
          <a:xfrm>
            <a:off x="3274038" y="5589240"/>
            <a:ext cx="2666114" cy="923330"/>
          </a:xfrm>
          <a:prstGeom prst="rect">
            <a:avLst/>
          </a:prstGeom>
        </p:spPr>
        <p:txBody>
          <a:bodyPr wrap="none">
            <a:spAutoFit/>
          </a:bodyPr>
          <a:lstStyle/>
          <a:p>
            <a:r>
              <a:rPr lang="nl-NL" sz="1800" dirty="0" smtClean="0"/>
              <a:t>geleiding door: </a:t>
            </a:r>
          </a:p>
          <a:p>
            <a:pPr marL="285750" indent="-285750">
              <a:buFont typeface="Arial" panose="020B0604020202020204" pitchFamily="34" charset="0"/>
              <a:buChar char="•"/>
            </a:pPr>
            <a:r>
              <a:rPr lang="nl-NL" sz="1800" dirty="0" smtClean="0"/>
              <a:t>e</a:t>
            </a:r>
            <a:r>
              <a:rPr lang="nl-NL" sz="1800" baseline="30000" dirty="0" smtClean="0"/>
              <a:t>-</a:t>
            </a:r>
            <a:r>
              <a:rPr lang="nl-NL" sz="1800" dirty="0" smtClean="0"/>
              <a:t> in geleidingsband  </a:t>
            </a:r>
          </a:p>
          <a:p>
            <a:pPr marL="285750" indent="-285750">
              <a:buFont typeface="Arial" panose="020B0604020202020204" pitchFamily="34" charset="0"/>
              <a:buChar char="•"/>
            </a:pPr>
            <a:r>
              <a:rPr lang="nl-NL" sz="1800" dirty="0" smtClean="0"/>
              <a:t>gaten in valentieband</a:t>
            </a:r>
            <a:endParaRPr lang="nl-NL" sz="1800" dirty="0"/>
          </a:p>
        </p:txBody>
      </p:sp>
      <p:grpSp>
        <p:nvGrpSpPr>
          <p:cNvPr id="2" name="Group 1"/>
          <p:cNvGrpSpPr/>
          <p:nvPr/>
        </p:nvGrpSpPr>
        <p:grpSpPr>
          <a:xfrm>
            <a:off x="1187624" y="1463228"/>
            <a:ext cx="6840760" cy="3549948"/>
            <a:chOff x="467544" y="1319212"/>
            <a:chExt cx="8136904" cy="4219575"/>
          </a:xfrm>
        </p:grpSpPr>
        <p:pic>
          <p:nvPicPr>
            <p:cNvPr id="5" name="Picture 4"/>
            <p:cNvPicPr>
              <a:picLocks noChangeAspect="1"/>
            </p:cNvPicPr>
            <p:nvPr/>
          </p:nvPicPr>
          <p:blipFill rotWithShape="1">
            <a:blip r:embed="rId3"/>
            <a:srcRect l="1" r="46602"/>
            <a:stretch/>
          </p:blipFill>
          <p:spPr>
            <a:xfrm>
              <a:off x="467544" y="1319212"/>
              <a:ext cx="4104456" cy="4219575"/>
            </a:xfrm>
            <a:prstGeom prst="rect">
              <a:avLst/>
            </a:prstGeom>
          </p:spPr>
        </p:pic>
        <p:pic>
          <p:nvPicPr>
            <p:cNvPr id="7" name="Picture 6"/>
            <p:cNvPicPr>
              <a:picLocks noChangeAspect="1"/>
            </p:cNvPicPr>
            <p:nvPr/>
          </p:nvPicPr>
          <p:blipFill rotWithShape="1">
            <a:blip r:embed="rId3"/>
            <a:srcRect l="47540"/>
            <a:stretch/>
          </p:blipFill>
          <p:spPr>
            <a:xfrm>
              <a:off x="4572000" y="1319212"/>
              <a:ext cx="4032448" cy="4219575"/>
            </a:xfrm>
            <a:prstGeom prst="rect">
              <a:avLst/>
            </a:prstGeom>
          </p:spPr>
        </p:pic>
      </p:grpSp>
    </p:spTree>
    <p:extLst>
      <p:ext uri="{BB962C8B-B14F-4D97-AF65-F5344CB8AC3E}">
        <p14:creationId xmlns:p14="http://schemas.microsoft.com/office/powerpoint/2010/main" val="2613403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sz="2000" dirty="0" smtClean="0"/>
              <a:t>Bandenstructuur: </a:t>
            </a:r>
            <a:r>
              <a:rPr lang="en-US" sz="2000" dirty="0" err="1" smtClean="0"/>
              <a:t>halfgeleiders</a:t>
            </a:r>
            <a:endParaRPr lang="en-US" sz="2000" dirty="0" smtClean="0"/>
          </a:p>
          <a:p>
            <a:pPr marL="838200" lvl="1" indent="-381000" algn="l">
              <a:spcBef>
                <a:spcPct val="20000"/>
              </a:spcBef>
              <a:buFontTx/>
              <a:buChar char="•"/>
            </a:pPr>
            <a:endParaRPr lang="en-US" sz="2000" dirty="0" smtClean="0"/>
          </a:p>
          <a:p>
            <a:pPr marL="838200" lvl="1" indent="-381000" algn="l">
              <a:spcBef>
                <a:spcPct val="20000"/>
              </a:spcBef>
              <a:buFontTx/>
              <a:buChar char="•"/>
            </a:pPr>
            <a:r>
              <a:rPr lang="en-US" sz="2000" dirty="0" err="1" smtClean="0"/>
              <a:t>Dotering</a:t>
            </a:r>
            <a:r>
              <a:rPr lang="en-US" sz="2000" dirty="0" smtClean="0"/>
              <a:t>         </a:t>
            </a:r>
          </a:p>
          <a:p>
            <a:pPr marL="838200" lvl="1" indent="-381000" algn="l">
              <a:spcBef>
                <a:spcPct val="20000"/>
              </a:spcBef>
              <a:buFontTx/>
              <a:buChar char="•"/>
            </a:pPr>
            <a:r>
              <a:rPr lang="en-US" sz="2000" dirty="0" err="1" smtClean="0"/>
              <a:t>pn-overgang</a:t>
            </a:r>
            <a:r>
              <a:rPr lang="en-US" sz="2000" dirty="0" smtClean="0"/>
              <a:t>   (Diode)</a:t>
            </a:r>
          </a:p>
          <a:p>
            <a:pPr marL="838200" lvl="1" indent="-381000" algn="l">
              <a:spcBef>
                <a:spcPct val="20000"/>
              </a:spcBef>
            </a:pPr>
            <a:r>
              <a:rPr lang="en-US" sz="2000" dirty="0" smtClean="0"/>
              <a:t>  </a:t>
            </a:r>
            <a:endParaRPr lang="nl-NL" sz="2000" dirty="0" smtClean="0">
              <a:solidFill>
                <a:schemeClr val="bg2"/>
              </a:solidFill>
            </a:endParaRPr>
          </a:p>
          <a:p>
            <a:pPr lvl="1" algn="l">
              <a:spcBef>
                <a:spcPct val="20000"/>
              </a:spcBef>
            </a:pPr>
            <a:endParaRPr lang="nl-NL" sz="2000" dirty="0">
              <a:solidFill>
                <a:schemeClr val="bg2"/>
              </a:solidFill>
            </a:endParaRPr>
          </a:p>
          <a:p>
            <a:pPr lvl="1" algn="l">
              <a:spcBef>
                <a:spcPct val="20000"/>
              </a:spcBef>
            </a:pPr>
            <a:endParaRPr lang="nl-NL" sz="2000" dirty="0" smtClean="0">
              <a:solidFill>
                <a:schemeClr val="bg2"/>
              </a:solidFill>
            </a:endParaRPr>
          </a:p>
          <a:p>
            <a:pPr lvl="1" algn="l">
              <a:spcBef>
                <a:spcPct val="20000"/>
              </a:spcBef>
            </a:pPr>
            <a:endParaRPr lang="nl-NL" sz="2000" dirty="0">
              <a:solidFill>
                <a:schemeClr val="bg2"/>
              </a:solidFill>
            </a:endParaRPr>
          </a:p>
          <a:p>
            <a:pPr marL="838200" lvl="1" indent="-381000" algn="l">
              <a:spcBef>
                <a:spcPct val="20000"/>
              </a:spcBef>
            </a:pPr>
            <a:endParaRPr lang="nl-NL" sz="2000" dirty="0" smtClean="0"/>
          </a:p>
          <a:p>
            <a:pPr lvl="1" algn="l">
              <a:spcBef>
                <a:spcPct val="20000"/>
              </a:spcBef>
            </a:pPr>
            <a:endParaRPr lang="nl-NL" sz="2000" dirty="0" smtClean="0">
              <a:solidFill>
                <a:schemeClr val="bg2"/>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smtClean="0">
                <a:solidFill>
                  <a:schemeClr val="tx2"/>
                </a:solidFill>
              </a:rPr>
              <a:t>Inhoud college vandaag</a:t>
            </a:r>
            <a:endParaRPr lang="nl-NL">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t/m §40.10 + </a:t>
            </a:r>
            <a:r>
              <a:rPr lang="nl-NL" sz="2000" u="sng" dirty="0" smtClean="0">
                <a:hlinkClick r:id="rId2" action="ppaction://hlinkfile"/>
              </a:rPr>
              <a:t>11.3 </a:t>
            </a:r>
            <a:r>
              <a:rPr lang="nl-NL" sz="2000" u="sng" dirty="0">
                <a:hlinkClick r:id="rId2" action="ppaction://hlinkfile"/>
              </a:rPr>
              <a:t>&amp; 11.7 uit Modern </a:t>
            </a:r>
            <a:r>
              <a:rPr lang="nl-NL" sz="2000" u="sng" dirty="0" err="1">
                <a:hlinkClick r:id="rId2" action="ppaction://hlinkfile"/>
              </a:rPr>
              <a:t>Physics</a:t>
            </a:r>
            <a:endParaRPr lang="nl-NL" sz="2000" dirty="0" smtClean="0">
              <a:sym typeface="Wingdings" pitchFamily="-83" charset="2"/>
            </a:endParaRPr>
          </a:p>
          <a:p>
            <a:pPr marL="419100" indent="-419100" algn="l">
              <a:lnSpc>
                <a:spcPct val="140000"/>
              </a:lnSpc>
              <a:spcBef>
                <a:spcPct val="20000"/>
              </a:spcBef>
            </a:pPr>
            <a:r>
              <a:rPr lang="nl-NL" sz="2000" dirty="0" smtClean="0">
                <a:sym typeface="Wingdings" pitchFamily="-83" charset="2"/>
              </a:rPr>
              <a:t>	</a:t>
            </a:r>
          </a:p>
          <a:p>
            <a:pPr marL="419100" indent="-419100" algn="l">
              <a:lnSpc>
                <a:spcPct val="140000"/>
              </a:lnSpc>
              <a:spcBef>
                <a:spcPct val="20000"/>
              </a:spcBef>
            </a:pPr>
            <a:r>
              <a:rPr lang="nl-NL" sz="2000" dirty="0" smtClean="0">
                <a:sym typeface="Wingdings" pitchFamily="-83" charset="2"/>
              </a:rPr>
              <a:t>	</a:t>
            </a:r>
          </a:p>
          <a:p>
            <a:pPr marL="419100" indent="-419100" algn="l">
              <a:lnSpc>
                <a:spcPct val="140000"/>
              </a:lnSpc>
              <a:spcBef>
                <a:spcPct val="20000"/>
              </a:spcBef>
              <a:buFont typeface="Arial" pitchFamily="-83" charset="0"/>
              <a:buChar char="•"/>
            </a:pPr>
            <a:r>
              <a:rPr lang="nl-NL" sz="2000" dirty="0" smtClean="0">
                <a:sym typeface="Wingdings" pitchFamily="-83" charset="2"/>
              </a:rPr>
              <a:t>Maak </a:t>
            </a:r>
            <a:r>
              <a:rPr lang="fr-FR" sz="2000" i="1" dirty="0" err="1" smtClean="0"/>
              <a:t>Problems</a:t>
            </a:r>
            <a:r>
              <a:rPr lang="fr-FR" sz="2000" dirty="0" smtClean="0"/>
              <a:t>: </a:t>
            </a:r>
            <a:r>
              <a:rPr lang="en-US" sz="2000" b="1" dirty="0" smtClean="0"/>
              <a:t>40</a:t>
            </a:r>
            <a:r>
              <a:rPr lang="nl-NL" sz="2000" b="1" baseline="-25000" dirty="0" smtClean="0"/>
              <a:t>45,</a:t>
            </a:r>
            <a:r>
              <a:rPr lang="nl-NL" sz="2000" baseline="-25000" dirty="0"/>
              <a:t> </a:t>
            </a:r>
            <a:r>
              <a:rPr lang="nl-NL" sz="2000" b="1" baseline="-25000" dirty="0" smtClean="0"/>
              <a:t>47</a:t>
            </a:r>
            <a:r>
              <a:rPr lang="nl-NL" sz="2000" b="1" baseline="-25000" dirty="0"/>
              <a:t>, </a:t>
            </a:r>
            <a:r>
              <a:rPr lang="nl-NL" sz="2000" baseline="-25000" dirty="0" smtClean="0"/>
              <a:t>74,75</a:t>
            </a:r>
          </a:p>
          <a:p>
            <a:pPr marL="419100" indent="-419100" algn="l">
              <a:lnSpc>
                <a:spcPct val="140000"/>
              </a:lnSpc>
              <a:spcBef>
                <a:spcPct val="20000"/>
              </a:spcBef>
              <a:buFont typeface="Arial" pitchFamily="-83" charset="0"/>
              <a:buChar char="•"/>
            </a:pPr>
            <a:endParaRPr lang="en-US" sz="2000" b="1" dirty="0" smtClean="0"/>
          </a:p>
          <a:p>
            <a:r>
              <a:rPr lang="nl-NL" sz="2000" dirty="0" smtClean="0"/>
              <a:t>en</a:t>
            </a:r>
            <a:r>
              <a:rPr lang="nl-NL" sz="2000" dirty="0"/>
              <a:t>  </a:t>
            </a:r>
            <a:endParaRPr lang="nl-NL" sz="2000" dirty="0" smtClean="0"/>
          </a:p>
          <a:p>
            <a:endParaRPr lang="nl-NL" sz="2000" dirty="0"/>
          </a:p>
          <a:p>
            <a:r>
              <a:rPr lang="nl-NL" sz="2000" dirty="0"/>
              <a:t> </a:t>
            </a:r>
            <a:r>
              <a:rPr lang="nl-NL" sz="2000" dirty="0">
                <a:hlinkClick r:id="rId3"/>
              </a:rPr>
              <a:t>Extra HW </a:t>
            </a:r>
            <a:r>
              <a:rPr lang="nl-NL" sz="2000" dirty="0" smtClean="0">
                <a:hlinkClick r:id="rId3"/>
              </a:rPr>
              <a:t>Opdrachten  3 t/m 5 </a:t>
            </a:r>
            <a:r>
              <a:rPr lang="nl-NL" sz="2000" dirty="0"/>
              <a:t> </a:t>
            </a:r>
          </a:p>
          <a:p>
            <a:pPr marL="838200" lvl="1" indent="-381000" algn="l">
              <a:spcBef>
                <a:spcPct val="20000"/>
              </a:spcBef>
            </a:pPr>
            <a:endParaRPr lang="nl-NL" sz="2000" dirty="0">
              <a:sym typeface="Wingdings" pitchFamily="-83" charset="2"/>
            </a:endParaRPr>
          </a:p>
          <a:p>
            <a:pPr marL="838200" lvl="1" indent="-381000" algn="l">
              <a:spcBef>
                <a:spcPct val="20000"/>
              </a:spcBef>
            </a:pPr>
            <a:endParaRPr lang="nl-NL" sz="2000" dirty="0" smtClean="0"/>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9706597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dirty="0" smtClean="0">
                <a:solidFill>
                  <a:schemeClr val="tx2"/>
                </a:solidFill>
              </a:rPr>
              <a:t>p-n </a:t>
            </a:r>
            <a:r>
              <a:rPr lang="en-US" dirty="0" err="1" smtClean="0">
                <a:solidFill>
                  <a:schemeClr val="tx2"/>
                </a:solidFill>
              </a:rPr>
              <a:t>overgang</a:t>
            </a:r>
            <a:r>
              <a:rPr lang="en-US" dirty="0" smtClean="0">
                <a:solidFill>
                  <a:schemeClr val="tx2"/>
                </a:solidFill>
              </a:rPr>
              <a:t>  (</a:t>
            </a:r>
            <a:r>
              <a:rPr lang="en-US" dirty="0" err="1" smtClean="0">
                <a:solidFill>
                  <a:schemeClr val="tx2"/>
                </a:solidFill>
              </a:rPr>
              <a:t>V</a:t>
            </a:r>
            <a:r>
              <a:rPr lang="en-US" baseline="-25000" dirty="0" err="1" smtClean="0">
                <a:solidFill>
                  <a:schemeClr val="tx2"/>
                </a:solidFill>
              </a:rPr>
              <a:t>extern</a:t>
            </a:r>
            <a:r>
              <a:rPr lang="en-US" dirty="0" smtClean="0">
                <a:solidFill>
                  <a:schemeClr val="tx2"/>
                </a:solidFill>
              </a:rPr>
              <a:t> = 0) </a:t>
            </a:r>
            <a:endParaRPr lang="en-GB"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3" name="Afbeelding 2"/>
          <p:cNvPicPr>
            <a:picLocks noChangeAspect="1"/>
          </p:cNvPicPr>
          <p:nvPr/>
        </p:nvPicPr>
        <p:blipFill rotWithShape="1">
          <a:blip r:embed="rId3"/>
          <a:srcRect t="2986"/>
          <a:stretch/>
        </p:blipFill>
        <p:spPr>
          <a:xfrm>
            <a:off x="1043609" y="919209"/>
            <a:ext cx="7326616" cy="5390111"/>
          </a:xfrm>
          <a:prstGeom prst="rect">
            <a:avLst/>
          </a:prstGeom>
        </p:spPr>
      </p:pic>
    </p:spTree>
    <p:extLst>
      <p:ext uri="{BB962C8B-B14F-4D97-AF65-F5344CB8AC3E}">
        <p14:creationId xmlns:p14="http://schemas.microsoft.com/office/powerpoint/2010/main" val="10920297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chemeClr val="tx2"/>
                </a:solidFill>
              </a:rPr>
              <a:t>Diode in doorlaatrichting  ( V &gt; </a:t>
            </a:r>
            <a:r>
              <a:rPr lang="nl-NL" dirty="0" err="1" smtClean="0">
                <a:solidFill>
                  <a:schemeClr val="tx2"/>
                </a:solidFill>
              </a:rPr>
              <a:t>V</a:t>
            </a:r>
            <a:r>
              <a:rPr lang="nl-NL" baseline="-25000" dirty="0" err="1" smtClean="0">
                <a:solidFill>
                  <a:schemeClr val="tx2"/>
                </a:solidFill>
              </a:rPr>
              <a:t>drempel</a:t>
            </a:r>
            <a:r>
              <a:rPr lang="nl-NL" baseline="-25000" dirty="0" smtClean="0">
                <a:solidFill>
                  <a:schemeClr val="tx2"/>
                </a:solidFill>
              </a:rPr>
              <a:t> </a:t>
            </a:r>
            <a:r>
              <a:rPr lang="nl-NL" dirty="0" smtClean="0">
                <a:solidFill>
                  <a:schemeClr val="tx2"/>
                </a:solidFill>
              </a:rPr>
              <a:t>)</a:t>
            </a:r>
            <a:endParaRPr lang="nl-NL" dirty="0">
              <a:solidFill>
                <a:schemeClr val="tx2"/>
              </a:solidFill>
            </a:endParaRP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2" name="Rechthoek 1"/>
          <p:cNvSpPr/>
          <p:nvPr/>
        </p:nvSpPr>
        <p:spPr>
          <a:xfrm>
            <a:off x="1344042" y="5959370"/>
            <a:ext cx="6311900" cy="507831"/>
          </a:xfrm>
          <a:prstGeom prst="rect">
            <a:avLst/>
          </a:prstGeom>
        </p:spPr>
        <p:txBody>
          <a:bodyPr wrap="square">
            <a:spAutoFit/>
          </a:bodyPr>
          <a:lstStyle/>
          <a:p>
            <a:r>
              <a:rPr lang="nl-NL" sz="900" dirty="0">
                <a:hlinkClick r:id="rId3"/>
              </a:rPr>
              <a:t>https://en.wikibooks.org/wiki/Introduction_to_Inorganic_Chemistry/Electronic_Properties_of_Materials:_Superconductors_and_Semiconductors#_10.6_Diodes,_LEDs_and_solar_cells</a:t>
            </a:r>
            <a:endParaRPr lang="nl-NL" sz="900" dirty="0"/>
          </a:p>
          <a:p>
            <a:endParaRPr lang="nl-NL" sz="900" dirty="0"/>
          </a:p>
        </p:txBody>
      </p:sp>
      <p:pic>
        <p:nvPicPr>
          <p:cNvPr id="496642" name="Picture 2" descr="https://upload.wikimedia.org/wikipedia/commons/a/a8/PnJunction-Diode-ForwardBia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219200"/>
            <a:ext cx="4854781" cy="37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518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sp>
        <p:nvSpPr>
          <p:cNvPr id="4" name="Rectangle 3"/>
          <p:cNvSpPr/>
          <p:nvPr/>
        </p:nvSpPr>
        <p:spPr>
          <a:xfrm>
            <a:off x="1240840" y="836712"/>
            <a:ext cx="6107762" cy="707886"/>
          </a:xfrm>
          <a:prstGeom prst="rect">
            <a:avLst/>
          </a:prstGeom>
        </p:spPr>
        <p:txBody>
          <a:bodyPr wrap="none">
            <a:spAutoFit/>
          </a:bodyPr>
          <a:lstStyle/>
          <a:p>
            <a:r>
              <a:rPr lang="nl-NL" sz="2000" dirty="0"/>
              <a:t>Equivalent circuit: </a:t>
            </a:r>
            <a:r>
              <a:rPr lang="nl-NL" sz="2000" dirty="0" smtClean="0"/>
              <a:t>constante stroombron levert </a:t>
            </a:r>
            <a:r>
              <a:rPr lang="en-US" sz="2000" dirty="0" smtClean="0"/>
              <a:t>I</a:t>
            </a:r>
            <a:r>
              <a:rPr lang="en-US" sz="2000" baseline="-25000" dirty="0" smtClean="0"/>
              <a:t>L</a:t>
            </a:r>
            <a:r>
              <a:rPr lang="en-US" sz="2000" dirty="0" smtClean="0"/>
              <a:t> </a:t>
            </a:r>
          </a:p>
          <a:p>
            <a:r>
              <a:rPr lang="en-US" sz="2000" dirty="0" smtClean="0"/>
              <a:t>door </a:t>
            </a:r>
            <a:r>
              <a:rPr lang="en-US" sz="2000" dirty="0" err="1" smtClean="0"/>
              <a:t>omzetting</a:t>
            </a:r>
            <a:r>
              <a:rPr lang="en-US" sz="2000" dirty="0" smtClean="0"/>
              <a:t> van </a:t>
            </a:r>
            <a:r>
              <a:rPr lang="en-US" sz="2000" dirty="0" err="1" smtClean="0"/>
              <a:t>zonlicht</a:t>
            </a:r>
            <a:r>
              <a:rPr lang="en-US" sz="2000" dirty="0" smtClean="0"/>
              <a:t> </a:t>
            </a:r>
            <a:r>
              <a:rPr lang="en-US" sz="2000" dirty="0" err="1" smtClean="0"/>
              <a:t>naar</a:t>
            </a:r>
            <a:r>
              <a:rPr lang="en-US" sz="2000" dirty="0" smtClean="0"/>
              <a:t> </a:t>
            </a:r>
            <a:r>
              <a:rPr lang="en-US" sz="2000" dirty="0" err="1" smtClean="0"/>
              <a:t>elektrische</a:t>
            </a:r>
            <a:r>
              <a:rPr lang="en-US" sz="2000" dirty="0" smtClean="0"/>
              <a:t> </a:t>
            </a:r>
            <a:r>
              <a:rPr lang="en-US" sz="2000" dirty="0" err="1" smtClean="0"/>
              <a:t>stroom</a:t>
            </a:r>
            <a:r>
              <a:rPr lang="en-US" sz="2000" dirty="0" smtClean="0"/>
              <a:t>.</a:t>
            </a:r>
            <a:endParaRPr lang="nl-NL" sz="2000" dirty="0"/>
          </a:p>
        </p:txBody>
      </p:sp>
      <p:pic>
        <p:nvPicPr>
          <p:cNvPr id="2" name="Picture 1"/>
          <p:cNvPicPr>
            <a:picLocks noChangeAspect="1"/>
          </p:cNvPicPr>
          <p:nvPr/>
        </p:nvPicPr>
        <p:blipFill>
          <a:blip r:embed="rId4"/>
          <a:stretch>
            <a:fillRect/>
          </a:stretch>
        </p:blipFill>
        <p:spPr>
          <a:xfrm>
            <a:off x="2771800" y="2924944"/>
            <a:ext cx="4890492" cy="276931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640469960"/>
              </p:ext>
            </p:extLst>
          </p:nvPr>
        </p:nvGraphicFramePr>
        <p:xfrm>
          <a:off x="1043608" y="1916832"/>
          <a:ext cx="3456384" cy="1232917"/>
        </p:xfrm>
        <a:graphic>
          <a:graphicData uri="http://schemas.openxmlformats.org/presentationml/2006/ole">
            <mc:AlternateContent xmlns:mc="http://schemas.openxmlformats.org/markup-compatibility/2006">
              <mc:Choice xmlns:v="urn:schemas-microsoft-com:vml" Requires="v">
                <p:oleObj spid="_x0000_s418933" name="Equation" r:id="rId5" imgW="1346040" imgH="482400" progId="Equation.DSMT4">
                  <p:embed/>
                </p:oleObj>
              </mc:Choice>
              <mc:Fallback>
                <p:oleObj name="Equation" r:id="rId5" imgW="1346040" imgH="482400" progId="Equation.DSMT4">
                  <p:embed/>
                  <p:pic>
                    <p:nvPicPr>
                      <p:cNvPr id="0" name="Object 1"/>
                      <p:cNvPicPr>
                        <a:picLocks noChangeAspect="1" noChangeArrowheads="1"/>
                      </p:cNvPicPr>
                      <p:nvPr/>
                    </p:nvPicPr>
                    <p:blipFill>
                      <a:blip r:embed="rId6"/>
                      <a:srcRect/>
                      <a:stretch>
                        <a:fillRect/>
                      </a:stretch>
                    </p:blipFill>
                    <p:spPr bwMode="auto">
                      <a:xfrm>
                        <a:off x="1043608" y="1916832"/>
                        <a:ext cx="3456384" cy="1232917"/>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28643867"/>
              </p:ext>
            </p:extLst>
          </p:nvPr>
        </p:nvGraphicFramePr>
        <p:xfrm>
          <a:off x="2195736" y="4225729"/>
          <a:ext cx="428258" cy="589400"/>
        </p:xfrm>
        <a:graphic>
          <a:graphicData uri="http://schemas.openxmlformats.org/presentationml/2006/ole">
            <mc:AlternateContent xmlns:mc="http://schemas.openxmlformats.org/markup-compatibility/2006">
              <mc:Choice xmlns:v="urn:schemas-microsoft-com:vml" Requires="v">
                <p:oleObj spid="_x0000_s418934"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srcRect/>
                      <a:stretch>
                        <a:fillRect/>
                      </a:stretch>
                    </p:blipFill>
                    <p:spPr bwMode="auto">
                      <a:xfrm>
                        <a:off x="2195736" y="4225729"/>
                        <a:ext cx="428258" cy="589400"/>
                      </a:xfrm>
                      <a:prstGeom prst="rect">
                        <a:avLst/>
                      </a:prstGeom>
                      <a:noFill/>
                    </p:spPr>
                  </p:pic>
                </p:oleObj>
              </mc:Fallback>
            </mc:AlternateContent>
          </a:graphicData>
        </a:graphic>
      </p:graphicFrame>
    </p:spTree>
    <p:extLst>
      <p:ext uri="{BB962C8B-B14F-4D97-AF65-F5344CB8AC3E}">
        <p14:creationId xmlns:p14="http://schemas.microsoft.com/office/powerpoint/2010/main" val="29240907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3" name="Picture 2"/>
          <p:cNvPicPr>
            <a:picLocks noChangeAspect="1"/>
          </p:cNvPicPr>
          <p:nvPr/>
        </p:nvPicPr>
        <p:blipFill>
          <a:blip r:embed="rId3"/>
          <a:stretch>
            <a:fillRect/>
          </a:stretch>
        </p:blipFill>
        <p:spPr>
          <a:xfrm>
            <a:off x="1057275" y="804862"/>
            <a:ext cx="7029450" cy="5248275"/>
          </a:xfrm>
          <a:prstGeom prst="rect">
            <a:avLst/>
          </a:prstGeom>
        </p:spPr>
      </p:pic>
    </p:spTree>
    <p:extLst>
      <p:ext uri="{BB962C8B-B14F-4D97-AF65-F5344CB8AC3E}">
        <p14:creationId xmlns:p14="http://schemas.microsoft.com/office/powerpoint/2010/main" val="15289590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2" name="Picture 1"/>
          <p:cNvPicPr>
            <a:picLocks noChangeAspect="1"/>
          </p:cNvPicPr>
          <p:nvPr/>
        </p:nvPicPr>
        <p:blipFill>
          <a:blip r:embed="rId3"/>
          <a:stretch>
            <a:fillRect/>
          </a:stretch>
        </p:blipFill>
        <p:spPr>
          <a:xfrm>
            <a:off x="1147762" y="1152525"/>
            <a:ext cx="6848475" cy="4552950"/>
          </a:xfrm>
          <a:prstGeom prst="rect">
            <a:avLst/>
          </a:prstGeom>
        </p:spPr>
      </p:pic>
    </p:spTree>
    <p:extLst>
      <p:ext uri="{BB962C8B-B14F-4D97-AF65-F5344CB8AC3E}">
        <p14:creationId xmlns:p14="http://schemas.microsoft.com/office/powerpoint/2010/main" val="39313056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2" name="Picture 1"/>
          <p:cNvPicPr>
            <a:picLocks noChangeAspect="1"/>
          </p:cNvPicPr>
          <p:nvPr/>
        </p:nvPicPr>
        <p:blipFill rotWithShape="1">
          <a:blip r:embed="rId3"/>
          <a:srcRect l="1592"/>
          <a:stretch/>
        </p:blipFill>
        <p:spPr>
          <a:xfrm>
            <a:off x="1187623" y="795337"/>
            <a:ext cx="6880051" cy="5267325"/>
          </a:xfrm>
          <a:prstGeom prst="rect">
            <a:avLst/>
          </a:prstGeom>
        </p:spPr>
      </p:pic>
    </p:spTree>
    <p:extLst>
      <p:ext uri="{BB962C8B-B14F-4D97-AF65-F5344CB8AC3E}">
        <p14:creationId xmlns:p14="http://schemas.microsoft.com/office/powerpoint/2010/main" val="26818526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sp>
        <p:nvSpPr>
          <p:cNvPr id="4" name="Rectangle 3"/>
          <p:cNvSpPr/>
          <p:nvPr/>
        </p:nvSpPr>
        <p:spPr>
          <a:xfrm>
            <a:off x="1043608" y="6165304"/>
            <a:ext cx="6266429" cy="646317"/>
          </a:xfrm>
          <a:prstGeom prst="rect">
            <a:avLst/>
          </a:prstGeom>
          <a:noFill/>
          <a:ln>
            <a:noFill/>
          </a:ln>
        </p:spPr>
        <p:txBody>
          <a:bodyPr wrap="none" lIns="91425" tIns="45713" rIns="91425" bIns="45713">
            <a:spAutoFit/>
          </a:bodyPr>
          <a:lstStyle/>
          <a:p>
            <a:r>
              <a:rPr lang="nl-NL" sz="1800" b="1" dirty="0" smtClean="0">
                <a:solidFill>
                  <a:schemeClr val="accent6"/>
                </a:solidFill>
              </a:rPr>
              <a:t>V</a:t>
            </a:r>
            <a:r>
              <a:rPr lang="nl-NL" sz="1800" b="1" baseline="-25000" dirty="0" smtClean="0">
                <a:solidFill>
                  <a:schemeClr val="accent6"/>
                </a:solidFill>
              </a:rPr>
              <a:t>OC</a:t>
            </a:r>
            <a:r>
              <a:rPr lang="nl-NL" sz="1800" b="1" dirty="0" smtClean="0">
                <a:solidFill>
                  <a:schemeClr val="accent6"/>
                </a:solidFill>
              </a:rPr>
              <a:t> </a:t>
            </a:r>
            <a:r>
              <a:rPr lang="nl-NL" sz="1800" b="1" dirty="0">
                <a:solidFill>
                  <a:schemeClr val="accent6"/>
                </a:solidFill>
              </a:rPr>
              <a:t>(open-klemspanning) en kortsluitstroom (</a:t>
            </a:r>
            <a:r>
              <a:rPr lang="nl-NL" sz="1800" b="1" dirty="0" err="1">
                <a:solidFill>
                  <a:schemeClr val="accent6"/>
                </a:solidFill>
              </a:rPr>
              <a:t>I</a:t>
            </a:r>
            <a:r>
              <a:rPr lang="nl-NL" sz="1800" b="1" baseline="-25000" dirty="0" err="1">
                <a:solidFill>
                  <a:schemeClr val="accent6"/>
                </a:solidFill>
              </a:rPr>
              <a:t>sc</a:t>
            </a:r>
            <a:r>
              <a:rPr lang="nl-NL" sz="1800" b="1" dirty="0" smtClean="0">
                <a:solidFill>
                  <a:schemeClr val="accent6"/>
                </a:solidFill>
              </a:rPr>
              <a:t>) hoog, </a:t>
            </a:r>
          </a:p>
          <a:p>
            <a:r>
              <a:rPr lang="nl-NL" sz="1800" b="1" dirty="0" smtClean="0">
                <a:solidFill>
                  <a:schemeClr val="accent6"/>
                </a:solidFill>
              </a:rPr>
              <a:t>maar te lage </a:t>
            </a:r>
            <a:r>
              <a:rPr lang="nl-NL" sz="1800" b="1" dirty="0" err="1">
                <a:solidFill>
                  <a:schemeClr val="accent6"/>
                </a:solidFill>
              </a:rPr>
              <a:t>R</a:t>
            </a:r>
            <a:r>
              <a:rPr lang="nl-NL" sz="1800" b="1" baseline="-25000" dirty="0" err="1">
                <a:solidFill>
                  <a:schemeClr val="accent6"/>
                </a:solidFill>
              </a:rPr>
              <a:t>sh</a:t>
            </a:r>
            <a:r>
              <a:rPr lang="nl-NL" sz="1800" b="1" baseline="-25000" dirty="0">
                <a:solidFill>
                  <a:schemeClr val="accent6"/>
                </a:solidFill>
              </a:rPr>
              <a:t> </a:t>
            </a:r>
            <a:r>
              <a:rPr lang="nl-NL" sz="1800" b="1" dirty="0" smtClean="0">
                <a:solidFill>
                  <a:schemeClr val="accent6"/>
                </a:solidFill>
              </a:rPr>
              <a:t>en te hoge </a:t>
            </a:r>
            <a:r>
              <a:rPr lang="nl-NL" sz="1800" b="1" dirty="0" err="1" smtClean="0">
                <a:solidFill>
                  <a:schemeClr val="accent6"/>
                </a:solidFill>
              </a:rPr>
              <a:t>R</a:t>
            </a:r>
            <a:r>
              <a:rPr lang="nl-NL" sz="1800" b="1" baseline="-25000" dirty="0" err="1" smtClean="0">
                <a:solidFill>
                  <a:schemeClr val="accent6"/>
                </a:solidFill>
              </a:rPr>
              <a:t>s</a:t>
            </a:r>
            <a:r>
              <a:rPr lang="nl-NL" sz="1800" b="1" dirty="0">
                <a:solidFill>
                  <a:schemeClr val="accent6"/>
                </a:solidFill>
                <a:sym typeface="Wingdings" panose="05000000000000000000" pitchFamily="2" charset="2"/>
              </a:rPr>
              <a:t>  lage </a:t>
            </a:r>
            <a:r>
              <a:rPr lang="nl-NL" sz="1800" b="1" dirty="0" smtClean="0">
                <a:solidFill>
                  <a:schemeClr val="accent6"/>
                </a:solidFill>
                <a:sym typeface="Wingdings" panose="05000000000000000000" pitchFamily="2" charset="2"/>
              </a:rPr>
              <a:t>efficiëntie</a:t>
            </a:r>
            <a:endParaRPr lang="nl-NL" sz="1800" b="1" dirty="0" smtClean="0">
              <a:solidFill>
                <a:schemeClr val="accent6"/>
              </a:solidFill>
            </a:endParaRPr>
          </a:p>
        </p:txBody>
      </p:sp>
      <p:pic>
        <p:nvPicPr>
          <p:cNvPr id="2" name="Picture 1"/>
          <p:cNvPicPr>
            <a:picLocks noChangeAspect="1"/>
          </p:cNvPicPr>
          <p:nvPr/>
        </p:nvPicPr>
        <p:blipFill>
          <a:blip r:embed="rId3"/>
          <a:stretch>
            <a:fillRect/>
          </a:stretch>
        </p:blipFill>
        <p:spPr>
          <a:xfrm>
            <a:off x="1066800" y="781050"/>
            <a:ext cx="7010400" cy="5295900"/>
          </a:xfrm>
          <a:prstGeom prst="rect">
            <a:avLst/>
          </a:prstGeom>
        </p:spPr>
      </p:pic>
      <p:sp>
        <p:nvSpPr>
          <p:cNvPr id="3" name="Rectangle 2"/>
          <p:cNvSpPr/>
          <p:nvPr/>
        </p:nvSpPr>
        <p:spPr>
          <a:xfrm>
            <a:off x="7313494" y="6349956"/>
            <a:ext cx="1864613" cy="400110"/>
          </a:xfrm>
          <a:prstGeom prst="rect">
            <a:avLst/>
          </a:prstGeom>
        </p:spPr>
        <p:txBody>
          <a:bodyPr wrap="none">
            <a:spAutoFit/>
          </a:bodyPr>
          <a:lstStyle/>
          <a:p>
            <a:r>
              <a:rPr lang="nl-NL" sz="2000" b="1" dirty="0" smtClean="0">
                <a:solidFill>
                  <a:srgbClr val="FF0000"/>
                </a:solidFill>
                <a:latin typeface="Arial-BoldMT"/>
              </a:rPr>
              <a:t>record</a:t>
            </a:r>
            <a:r>
              <a:rPr lang="nl-NL" sz="2000" b="1" dirty="0">
                <a:solidFill>
                  <a:srgbClr val="FF0000"/>
                </a:solidFill>
                <a:latin typeface="Arial-BoldMT"/>
              </a:rPr>
              <a:t>: 28.8%</a:t>
            </a:r>
            <a:endParaRPr lang="nl-NL" sz="2000" dirty="0"/>
          </a:p>
        </p:txBody>
      </p:sp>
      <p:sp>
        <p:nvSpPr>
          <p:cNvPr id="5" name="Rectangle 4"/>
          <p:cNvSpPr/>
          <p:nvPr/>
        </p:nvSpPr>
        <p:spPr>
          <a:xfrm>
            <a:off x="9217024" y="1196752"/>
            <a:ext cx="4572000" cy="1015663"/>
          </a:xfrm>
          <a:prstGeom prst="rect">
            <a:avLst/>
          </a:prstGeom>
        </p:spPr>
        <p:txBody>
          <a:bodyPr>
            <a:spAutoFit/>
          </a:bodyPr>
          <a:lstStyle/>
          <a:p>
            <a:pPr algn="l"/>
            <a:r>
              <a:rPr lang="nl-NL" sz="2000" b="1" dirty="0" err="1" smtClean="0"/>
              <a:t>Shockley</a:t>
            </a:r>
            <a:r>
              <a:rPr lang="nl-NL" sz="2000" b="1" dirty="0" smtClean="0"/>
              <a:t>–</a:t>
            </a:r>
            <a:r>
              <a:rPr lang="nl-NL" sz="2000" b="1" dirty="0" err="1" smtClean="0"/>
              <a:t>Queisserlimiet</a:t>
            </a:r>
            <a:r>
              <a:rPr lang="nl-NL" sz="2000" b="1" dirty="0" smtClean="0"/>
              <a:t>: </a:t>
            </a:r>
            <a:r>
              <a:rPr lang="en-US" sz="2000" dirty="0"/>
              <a:t>33.7% </a:t>
            </a:r>
            <a:endParaRPr lang="nl-NL" sz="2000" b="1" dirty="0" smtClean="0"/>
          </a:p>
          <a:p>
            <a:pPr algn="l"/>
            <a:r>
              <a:rPr lang="en-US" sz="2000" dirty="0" smtClean="0"/>
              <a:t>(</a:t>
            </a:r>
            <a:r>
              <a:rPr lang="en-US" sz="2000" dirty="0" err="1" smtClean="0"/>
              <a:t>één</a:t>
            </a:r>
            <a:r>
              <a:rPr lang="en-US" sz="2000" dirty="0" smtClean="0"/>
              <a:t> </a:t>
            </a:r>
            <a:r>
              <a:rPr lang="en-US" sz="2000" dirty="0"/>
              <a:t>p-n junction </a:t>
            </a:r>
            <a:endParaRPr lang="en-US" sz="2000" dirty="0" smtClean="0"/>
          </a:p>
          <a:p>
            <a:pPr algn="l"/>
            <a:r>
              <a:rPr lang="en-US" sz="2000" dirty="0" smtClean="0"/>
              <a:t>met </a:t>
            </a:r>
            <a:r>
              <a:rPr lang="en-US" sz="2000" dirty="0">
                <a:hlinkClick r:id="rId4" tooltip="Band gap"/>
              </a:rPr>
              <a:t>band gap</a:t>
            </a:r>
            <a:r>
              <a:rPr lang="en-US" sz="2000" dirty="0"/>
              <a:t> </a:t>
            </a:r>
            <a:r>
              <a:rPr lang="en-US" sz="2000" dirty="0" smtClean="0"/>
              <a:t>1.34 eV) </a:t>
            </a:r>
            <a:endParaRPr lang="nl-NL" sz="2000" b="1" dirty="0">
              <a:effectLst/>
            </a:endParaRPr>
          </a:p>
        </p:txBody>
      </p:sp>
    </p:spTree>
    <p:extLst>
      <p:ext uri="{BB962C8B-B14F-4D97-AF65-F5344CB8AC3E}">
        <p14:creationId xmlns:p14="http://schemas.microsoft.com/office/powerpoint/2010/main" val="38626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algn="l"/>
            <a:r>
              <a:rPr lang="en-US" dirty="0" err="1" smtClean="0">
                <a:solidFill>
                  <a:srgbClr val="000000"/>
                </a:solidFill>
              </a:rPr>
              <a:t>Fotovoltaïsche</a:t>
            </a:r>
            <a:r>
              <a:rPr lang="en-US" dirty="0" smtClean="0">
                <a:solidFill>
                  <a:srgbClr val="000000"/>
                </a:solidFill>
              </a:rPr>
              <a:t> </a:t>
            </a:r>
            <a:r>
              <a:rPr lang="en-US" dirty="0" err="1" smtClean="0">
                <a:solidFill>
                  <a:srgbClr val="000000"/>
                </a:solidFill>
              </a:rPr>
              <a:t>cel</a:t>
            </a:r>
            <a:r>
              <a:rPr lang="en-US" dirty="0" smtClean="0">
                <a:solidFill>
                  <a:srgbClr val="000000"/>
                </a:solidFill>
              </a:rPr>
              <a:t> </a:t>
            </a:r>
            <a:r>
              <a:rPr lang="en-GB" dirty="0" smtClean="0">
                <a:solidFill>
                  <a:srgbClr val="000000"/>
                </a:solidFill>
              </a:rPr>
              <a:t>(PV-</a:t>
            </a:r>
            <a:r>
              <a:rPr lang="en-GB" dirty="0" err="1" smtClean="0">
                <a:solidFill>
                  <a:srgbClr val="000000"/>
                </a:solidFill>
              </a:rPr>
              <a:t>cel</a:t>
            </a:r>
            <a:r>
              <a:rPr lang="en-GB" dirty="0" smtClean="0">
                <a:solidFill>
                  <a:srgbClr val="000000"/>
                </a:solidFill>
              </a:rPr>
              <a:t>: </a:t>
            </a:r>
            <a:r>
              <a:rPr lang="en-GB" dirty="0" err="1" smtClean="0">
                <a:solidFill>
                  <a:srgbClr val="000000"/>
                </a:solidFill>
              </a:rPr>
              <a:t>bekendste</a:t>
            </a:r>
            <a:r>
              <a:rPr lang="en-GB" dirty="0" smtClean="0">
                <a:solidFill>
                  <a:srgbClr val="000000"/>
                </a:solidFill>
              </a:rPr>
              <a:t> type </a:t>
            </a:r>
            <a:r>
              <a:rPr lang="en-GB" dirty="0" err="1" smtClean="0">
                <a:solidFill>
                  <a:srgbClr val="000000"/>
                </a:solidFill>
              </a:rPr>
              <a:t>zonnecel</a:t>
            </a:r>
            <a:r>
              <a:rPr lang="en-GB" dirty="0" smtClean="0">
                <a:solidFill>
                  <a:srgbClr val="000000"/>
                </a:solidFill>
              </a:rPr>
              <a:t>)</a:t>
            </a:r>
            <a:endParaRPr lang="en-GB" dirty="0">
              <a:solidFill>
                <a:srgbClr val="000000"/>
              </a:solidFill>
            </a:endParaRPr>
          </a:p>
        </p:txBody>
      </p:sp>
      <p:sp>
        <p:nvSpPr>
          <p:cNvPr id="25604" name="Line 6"/>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lIns="91425" tIns="45713" rIns="91425" bIns="45713" anchor="ctr"/>
          <a:lstStyle/>
          <a:p>
            <a:endParaRPr lang="en-GB">
              <a:solidFill>
                <a:srgbClr val="000000"/>
              </a:solidFill>
            </a:endParaRPr>
          </a:p>
        </p:txBody>
      </p:sp>
      <p:pic>
        <p:nvPicPr>
          <p:cNvPr id="2" name="Picture 1"/>
          <p:cNvPicPr>
            <a:picLocks noChangeAspect="1"/>
          </p:cNvPicPr>
          <p:nvPr/>
        </p:nvPicPr>
        <p:blipFill>
          <a:blip r:embed="rId3"/>
          <a:stretch>
            <a:fillRect/>
          </a:stretch>
        </p:blipFill>
        <p:spPr>
          <a:xfrm>
            <a:off x="1062037" y="814387"/>
            <a:ext cx="7019925" cy="5229225"/>
          </a:xfrm>
          <a:prstGeom prst="rect">
            <a:avLst/>
          </a:prstGeom>
        </p:spPr>
      </p:pic>
    </p:spTree>
    <p:extLst>
      <p:ext uri="{BB962C8B-B14F-4D97-AF65-F5344CB8AC3E}">
        <p14:creationId xmlns:p14="http://schemas.microsoft.com/office/powerpoint/2010/main" val="7639981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11560" y="836712"/>
            <a:ext cx="7400925" cy="4581525"/>
          </a:xfrm>
          <a:prstGeom prst="rect">
            <a:avLst/>
          </a:prstGeom>
        </p:spPr>
      </p:pic>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smtClean="0">
                <a:solidFill>
                  <a:schemeClr val="tx2"/>
                </a:solidFill>
              </a:rPr>
              <a:t>Avalanche-</a:t>
            </a:r>
            <a:r>
              <a:rPr lang="en-US" sz="2500" dirty="0" err="1" smtClean="0">
                <a:solidFill>
                  <a:schemeClr val="tx2"/>
                </a:solidFill>
              </a:rPr>
              <a:t>fotodiode</a:t>
            </a:r>
            <a:r>
              <a:rPr lang="en-US" sz="2500" dirty="0" smtClean="0">
                <a:solidFill>
                  <a:schemeClr val="tx2"/>
                </a:solidFill>
              </a:rPr>
              <a:t>   (+ </a:t>
            </a:r>
            <a:r>
              <a:rPr lang="en-US" sz="2500" dirty="0" err="1" smtClean="0">
                <a:solidFill>
                  <a:schemeClr val="tx2"/>
                </a:solidFill>
              </a:rPr>
              <a:t>Zenerdiode</a:t>
            </a:r>
            <a:r>
              <a:rPr lang="en-US" sz="2500" dirty="0" smtClean="0">
                <a:solidFill>
                  <a:schemeClr val="tx2"/>
                </a:solidFill>
              </a:rPr>
              <a:t> voor U &gt; 5,6V)</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3" name="Afbeelding 2"/>
          <p:cNvPicPr>
            <a:picLocks noChangeAspect="1"/>
          </p:cNvPicPr>
          <p:nvPr/>
        </p:nvPicPr>
        <p:blipFill rotWithShape="1">
          <a:blip r:embed="rId4"/>
          <a:srcRect t="12097"/>
          <a:stretch/>
        </p:blipFill>
        <p:spPr>
          <a:xfrm>
            <a:off x="5292080" y="4581128"/>
            <a:ext cx="3736255" cy="2616163"/>
          </a:xfrm>
          <a:prstGeom prst="rect">
            <a:avLst/>
          </a:prstGeom>
        </p:spPr>
      </p:pic>
      <p:pic>
        <p:nvPicPr>
          <p:cNvPr id="5" name="Afbeelding 4"/>
          <p:cNvPicPr>
            <a:picLocks noChangeAspect="1"/>
          </p:cNvPicPr>
          <p:nvPr/>
        </p:nvPicPr>
        <p:blipFill>
          <a:blip r:embed="rId5"/>
          <a:stretch>
            <a:fillRect/>
          </a:stretch>
        </p:blipFill>
        <p:spPr>
          <a:xfrm>
            <a:off x="9396536" y="651358"/>
            <a:ext cx="9353923" cy="5744692"/>
          </a:xfrm>
          <a:prstGeom prst="rect">
            <a:avLst/>
          </a:prstGeom>
        </p:spPr>
      </p:pic>
    </p:spTree>
    <p:extLst>
      <p:ext uri="{BB962C8B-B14F-4D97-AF65-F5344CB8AC3E}">
        <p14:creationId xmlns:p14="http://schemas.microsoft.com/office/powerpoint/2010/main" val="5129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t>Effect </a:t>
            </a:r>
            <a:r>
              <a:rPr lang="nl-NL" dirty="0"/>
              <a:t>van temperatuur op verdeling valentie-e</a:t>
            </a:r>
            <a:r>
              <a:rPr lang="nl-NL" baseline="30000" dirty="0"/>
              <a:t>-</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 name="Rectangle 1"/>
          <p:cNvSpPr/>
          <p:nvPr/>
        </p:nvSpPr>
        <p:spPr>
          <a:xfrm>
            <a:off x="-533400" y="6485855"/>
            <a:ext cx="4572000" cy="430887"/>
          </a:xfrm>
          <a:prstGeom prst="rect">
            <a:avLst/>
          </a:prstGeom>
        </p:spPr>
        <p:txBody>
          <a:bodyPr>
            <a:spAutoFit/>
          </a:bodyPr>
          <a:lstStyle/>
          <a:p>
            <a:r>
              <a:rPr lang="en-GB" sz="1100" dirty="0">
                <a:hlinkClick r:id="rId3"/>
              </a:rPr>
              <a:t>http://cnx.org/content/m13458/latest</a:t>
            </a:r>
            <a:r>
              <a:rPr lang="en-GB" sz="1100" dirty="0" smtClean="0">
                <a:hlinkClick r:id="rId3"/>
              </a:rPr>
              <a:t>/</a:t>
            </a:r>
            <a:endParaRPr lang="en-GB" sz="1100" dirty="0" smtClean="0"/>
          </a:p>
          <a:p>
            <a:endParaRPr lang="en-GB" sz="1050" dirty="0"/>
          </a:p>
        </p:txBody>
      </p:sp>
      <p:pic>
        <p:nvPicPr>
          <p:cNvPr id="458760" name="Picture 8" descr="Figure 3 (Fermi-semi-electr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296040"/>
            <a:ext cx="3006869" cy="3205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88135" y="5562600"/>
            <a:ext cx="1641065" cy="369332"/>
          </a:xfrm>
          <a:prstGeom prst="rect">
            <a:avLst/>
          </a:prstGeom>
        </p:spPr>
        <p:txBody>
          <a:bodyPr wrap="square">
            <a:spAutoFit/>
          </a:bodyPr>
          <a:lstStyle/>
          <a:p>
            <a:pPr lvl="1" algn="l">
              <a:spcBef>
                <a:spcPct val="20000"/>
              </a:spcBef>
            </a:pPr>
            <a:r>
              <a:rPr lang="nl-NL" sz="1800" dirty="0" smtClean="0"/>
              <a:t>geleider</a:t>
            </a:r>
          </a:p>
        </p:txBody>
      </p:sp>
      <p:sp>
        <p:nvSpPr>
          <p:cNvPr id="10" name="Rectangle 9"/>
          <p:cNvSpPr/>
          <p:nvPr/>
        </p:nvSpPr>
        <p:spPr>
          <a:xfrm>
            <a:off x="6588535" y="5562600"/>
            <a:ext cx="1641065" cy="369332"/>
          </a:xfrm>
          <a:prstGeom prst="rect">
            <a:avLst/>
          </a:prstGeom>
        </p:spPr>
        <p:txBody>
          <a:bodyPr wrap="square">
            <a:spAutoFit/>
          </a:bodyPr>
          <a:lstStyle/>
          <a:p>
            <a:pPr lvl="1" algn="l">
              <a:spcBef>
                <a:spcPct val="20000"/>
              </a:spcBef>
            </a:pPr>
            <a:r>
              <a:rPr lang="nl-NL" sz="1800" dirty="0" smtClean="0"/>
              <a:t>isolator</a:t>
            </a:r>
          </a:p>
        </p:txBody>
      </p:sp>
      <p:sp>
        <p:nvSpPr>
          <p:cNvPr id="11" name="Rectangle 10"/>
          <p:cNvSpPr/>
          <p:nvPr/>
        </p:nvSpPr>
        <p:spPr>
          <a:xfrm>
            <a:off x="4211960" y="1752600"/>
            <a:ext cx="4968552" cy="369332"/>
          </a:xfrm>
          <a:prstGeom prst="rect">
            <a:avLst/>
          </a:prstGeom>
        </p:spPr>
        <p:txBody>
          <a:bodyPr wrap="square">
            <a:spAutoFit/>
          </a:bodyPr>
          <a:lstStyle/>
          <a:p>
            <a:pPr lvl="1" algn="l">
              <a:spcBef>
                <a:spcPct val="20000"/>
              </a:spcBef>
            </a:pPr>
            <a:r>
              <a:rPr lang="nl-NL" sz="1800" dirty="0" smtClean="0">
                <a:solidFill>
                  <a:srgbClr val="800000"/>
                </a:solidFill>
              </a:rPr>
              <a:t>Ferminiveau isolator:  E</a:t>
            </a:r>
            <a:r>
              <a:rPr lang="nl-NL" sz="1800" baseline="-25000" dirty="0" smtClean="0">
                <a:solidFill>
                  <a:srgbClr val="800000"/>
                </a:solidFill>
              </a:rPr>
              <a:t>F</a:t>
            </a:r>
            <a:r>
              <a:rPr lang="nl-NL" sz="1800" dirty="0" smtClean="0">
                <a:solidFill>
                  <a:srgbClr val="800000"/>
                </a:solidFill>
              </a:rPr>
              <a:t>=½ (E</a:t>
            </a:r>
            <a:r>
              <a:rPr lang="nl-NL" sz="1800" baseline="-25000" dirty="0" smtClean="0">
                <a:solidFill>
                  <a:srgbClr val="800000"/>
                </a:solidFill>
              </a:rPr>
              <a:t>C</a:t>
            </a:r>
            <a:r>
              <a:rPr lang="nl-NL" sz="1800" dirty="0" smtClean="0">
                <a:solidFill>
                  <a:srgbClr val="800000"/>
                </a:solidFill>
              </a:rPr>
              <a:t>+E</a:t>
            </a:r>
            <a:r>
              <a:rPr lang="nl-NL" sz="1800" baseline="-25000" dirty="0" smtClean="0">
                <a:solidFill>
                  <a:srgbClr val="800000"/>
                </a:solidFill>
              </a:rPr>
              <a:t>V</a:t>
            </a:r>
            <a:r>
              <a:rPr lang="nl-NL" sz="1800" dirty="0" smtClean="0">
                <a:solidFill>
                  <a:srgbClr val="800000"/>
                </a:solidFill>
              </a:rPr>
              <a:t>)</a:t>
            </a:r>
          </a:p>
        </p:txBody>
      </p:sp>
      <p:sp>
        <p:nvSpPr>
          <p:cNvPr id="12" name="Rectangle 11"/>
          <p:cNvSpPr/>
          <p:nvPr/>
        </p:nvSpPr>
        <p:spPr>
          <a:xfrm>
            <a:off x="3200400" y="6172200"/>
            <a:ext cx="5943600" cy="929485"/>
          </a:xfrm>
          <a:prstGeom prst="rect">
            <a:avLst/>
          </a:prstGeom>
        </p:spPr>
        <p:txBody>
          <a:bodyPr wrap="square">
            <a:spAutoFit/>
          </a:bodyPr>
          <a:lstStyle/>
          <a:p>
            <a:pPr lvl="1" algn="l">
              <a:spcBef>
                <a:spcPct val="20000"/>
              </a:spcBef>
            </a:pPr>
            <a:r>
              <a:rPr lang="nl-NL" sz="1600" dirty="0" smtClean="0">
                <a:solidFill>
                  <a:srgbClr val="800000"/>
                </a:solidFill>
              </a:rPr>
              <a:t>E</a:t>
            </a:r>
            <a:r>
              <a:rPr lang="nl-NL" sz="1600" baseline="-25000" dirty="0" smtClean="0">
                <a:solidFill>
                  <a:srgbClr val="800000"/>
                </a:solidFill>
              </a:rPr>
              <a:t>V</a:t>
            </a:r>
            <a:r>
              <a:rPr lang="nl-NL" sz="1600" dirty="0" smtClean="0">
                <a:solidFill>
                  <a:srgbClr val="800000"/>
                </a:solidFill>
              </a:rPr>
              <a:t>: energie hoogste gevulde energieniveau bij T </a:t>
            </a:r>
            <a:r>
              <a:rPr lang="nl-NL" sz="1600" dirty="0" smtClean="0">
                <a:solidFill>
                  <a:srgbClr val="800000"/>
                </a:solidFill>
                <a:latin typeface="Wingdings"/>
                <a:ea typeface="Wingdings"/>
                <a:cs typeface="Wingdings"/>
              </a:rPr>
              <a:t></a:t>
            </a:r>
            <a:r>
              <a:rPr lang="nl-NL" sz="1600" dirty="0" smtClean="0">
                <a:solidFill>
                  <a:srgbClr val="800000"/>
                </a:solidFill>
              </a:rPr>
              <a:t> 0 K</a:t>
            </a:r>
          </a:p>
          <a:p>
            <a:pPr lvl="1" algn="l">
              <a:spcBef>
                <a:spcPct val="20000"/>
              </a:spcBef>
            </a:pPr>
            <a:r>
              <a:rPr lang="nl-NL" sz="1600" dirty="0" smtClean="0">
                <a:solidFill>
                  <a:srgbClr val="800000"/>
                </a:solidFill>
              </a:rPr>
              <a:t>E</a:t>
            </a:r>
            <a:r>
              <a:rPr lang="nl-NL" sz="1600" baseline="-25000" dirty="0" smtClean="0">
                <a:solidFill>
                  <a:srgbClr val="800000"/>
                </a:solidFill>
              </a:rPr>
              <a:t>C</a:t>
            </a:r>
            <a:r>
              <a:rPr lang="nl-NL" sz="1600" dirty="0" smtClean="0">
                <a:solidFill>
                  <a:srgbClr val="800000"/>
                </a:solidFill>
              </a:rPr>
              <a:t>: energie dat 1</a:t>
            </a:r>
            <a:r>
              <a:rPr lang="nl-NL" sz="1600" baseline="30000" dirty="0" smtClean="0">
                <a:solidFill>
                  <a:srgbClr val="800000"/>
                </a:solidFill>
              </a:rPr>
              <a:t>e</a:t>
            </a:r>
            <a:r>
              <a:rPr lang="nl-NL" sz="1600" dirty="0" smtClean="0">
                <a:solidFill>
                  <a:srgbClr val="800000"/>
                </a:solidFill>
              </a:rPr>
              <a:t> toegevoegd </a:t>
            </a:r>
            <a:r>
              <a:rPr lang="nl-NL" sz="1600" dirty="0" err="1" smtClean="0">
                <a:solidFill>
                  <a:srgbClr val="800000"/>
                </a:solidFill>
              </a:rPr>
              <a:t>e</a:t>
            </a:r>
            <a:r>
              <a:rPr lang="nl-NL" sz="1600" baseline="30000" dirty="0" smtClean="0">
                <a:solidFill>
                  <a:srgbClr val="800000"/>
                </a:solidFill>
              </a:rPr>
              <a:t>-</a:t>
            </a:r>
            <a:r>
              <a:rPr lang="nl-NL" sz="1600" dirty="0" smtClean="0">
                <a:solidFill>
                  <a:srgbClr val="800000"/>
                </a:solidFill>
              </a:rPr>
              <a:t> vervolgens moet hebben</a:t>
            </a:r>
          </a:p>
          <a:p>
            <a:pPr lvl="1" algn="l">
              <a:spcBef>
                <a:spcPct val="20000"/>
              </a:spcBef>
            </a:pPr>
            <a:endParaRPr lang="nl-NL" sz="1600" dirty="0" smtClean="0">
              <a:solidFill>
                <a:srgbClr val="800000"/>
              </a:solidFill>
            </a:endParaRPr>
          </a:p>
        </p:txBody>
      </p:sp>
      <p:pic>
        <p:nvPicPr>
          <p:cNvPr id="458756" name="Picture 4" descr="Figure 1 (Ef-zero-te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6872"/>
            <a:ext cx="2734268" cy="31968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5"/>
          <p:cNvGrpSpPr/>
          <p:nvPr/>
        </p:nvGrpSpPr>
        <p:grpSpPr>
          <a:xfrm>
            <a:off x="3059832" y="2145268"/>
            <a:ext cx="2734268" cy="3355897"/>
            <a:chOff x="3059832" y="2145268"/>
            <a:chExt cx="2734268" cy="3355897"/>
          </a:xfrm>
        </p:grpSpPr>
        <p:pic>
          <p:nvPicPr>
            <p:cNvPr id="458758" name="Picture 6" descr="Figure 2 (Ef-positive-te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2296040"/>
              <a:ext cx="2734268" cy="32051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793361" y="2145268"/>
              <a:ext cx="931039" cy="369332"/>
            </a:xfrm>
            <a:prstGeom prst="rect">
              <a:avLst/>
            </a:prstGeom>
          </p:spPr>
          <p:txBody>
            <a:bodyPr wrap="none">
              <a:spAutoFit/>
            </a:bodyPr>
            <a:lstStyle/>
            <a:p>
              <a:r>
                <a:rPr lang="nl-NL" sz="1800" dirty="0" smtClean="0"/>
                <a:t>T &gt; 0 K</a:t>
              </a:r>
              <a:endParaRPr lang="en-US" sz="1800" dirty="0"/>
            </a:p>
          </p:txBody>
        </p:sp>
      </p:grpSp>
      <p:sp>
        <p:nvSpPr>
          <p:cNvPr id="18" name="Rectangle 17"/>
          <p:cNvSpPr/>
          <p:nvPr/>
        </p:nvSpPr>
        <p:spPr bwMode="auto">
          <a:xfrm>
            <a:off x="2743200" y="1295400"/>
            <a:ext cx="6858000" cy="57912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9" name="Rectangle 18"/>
          <p:cNvSpPr/>
          <p:nvPr/>
        </p:nvSpPr>
        <p:spPr>
          <a:xfrm>
            <a:off x="795721" y="2145268"/>
            <a:ext cx="898003" cy="369332"/>
          </a:xfrm>
          <a:prstGeom prst="rect">
            <a:avLst/>
          </a:prstGeom>
        </p:spPr>
        <p:txBody>
          <a:bodyPr wrap="none">
            <a:spAutoFit/>
          </a:bodyPr>
          <a:lstStyle/>
          <a:p>
            <a:r>
              <a:rPr lang="nl-NL" sz="1800" dirty="0" smtClean="0"/>
              <a:t>T</a:t>
            </a:r>
            <a:r>
              <a:rPr lang="nl-NL" sz="1800" dirty="0" smtClean="0">
                <a:latin typeface="Wingdings"/>
                <a:sym typeface="Wingdings" panose="05000000000000000000" pitchFamily="2" charset="2"/>
              </a:rPr>
              <a:t></a:t>
            </a:r>
            <a:r>
              <a:rPr lang="nl-NL" sz="1800" dirty="0" smtClean="0"/>
              <a:t>0 K</a:t>
            </a:r>
            <a:endParaRPr lang="en-US" sz="1800" dirty="0"/>
          </a:p>
        </p:txBody>
      </p:sp>
    </p:spTree>
    <p:extLst>
      <p:ext uri="{BB962C8B-B14F-4D97-AF65-F5344CB8AC3E}">
        <p14:creationId xmlns:p14="http://schemas.microsoft.com/office/powerpoint/2010/main" val="13717586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13" rIns="91425" bIns="45713" anchor="ctr"/>
          <a:lstStyle/>
          <a:p>
            <a:pPr algn="l"/>
            <a:r>
              <a:rPr lang="en-US" sz="2500" dirty="0" smtClean="0">
                <a:solidFill>
                  <a:schemeClr val="tx2"/>
                </a:solidFill>
              </a:rPr>
              <a:t>Avalanche-</a:t>
            </a:r>
            <a:r>
              <a:rPr lang="en-US" sz="2500" dirty="0" err="1" smtClean="0">
                <a:solidFill>
                  <a:schemeClr val="tx2"/>
                </a:solidFill>
              </a:rPr>
              <a:t>fotodiode</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 xmlns:a14="http://schemas.microsoft.com/office/drawing/2010/main">
                <a:noFill/>
              </a14:hiddenFill>
            </a:ext>
          </a:extLst>
        </p:spPr>
        <p:txBody>
          <a:bodyPr wrap="none" lIns="91425" tIns="45713" rIns="91425" bIns="45713" anchor="ct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 y="1376362"/>
            <a:ext cx="8963025" cy="4105275"/>
          </a:xfrm>
          <a:prstGeom prst="rect">
            <a:avLst/>
          </a:prstGeom>
        </p:spPr>
      </p:pic>
    </p:spTree>
    <p:extLst>
      <p:ext uri="{BB962C8B-B14F-4D97-AF65-F5344CB8AC3E}">
        <p14:creationId xmlns:p14="http://schemas.microsoft.com/office/powerpoint/2010/main" val="28748239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68325" y="71439"/>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13" rIns="91425" bIns="45713" anchor="ctr"/>
          <a:lstStyle/>
          <a:p>
            <a:pPr algn="l"/>
            <a:r>
              <a:rPr lang="en-US" sz="2500" dirty="0" err="1" smtClean="0">
                <a:solidFill>
                  <a:schemeClr val="tx2"/>
                </a:solidFill>
              </a:rPr>
              <a:t>Zenerdiode</a:t>
            </a:r>
            <a:r>
              <a:rPr lang="en-US" sz="2500" dirty="0" smtClean="0">
                <a:solidFill>
                  <a:schemeClr val="tx2"/>
                </a:solidFill>
              </a:rPr>
              <a:t> </a:t>
            </a:r>
            <a:r>
              <a:rPr lang="en-US" sz="2500" dirty="0">
                <a:solidFill>
                  <a:schemeClr val="tx2"/>
                </a:solidFill>
              </a:rPr>
              <a:t>voor </a:t>
            </a:r>
            <a:r>
              <a:rPr lang="en-US" sz="2500" dirty="0" smtClean="0">
                <a:solidFill>
                  <a:schemeClr val="tx2"/>
                </a:solidFill>
              </a:rPr>
              <a:t>U &lt;  </a:t>
            </a:r>
            <a:r>
              <a:rPr lang="en-US" sz="2500" dirty="0">
                <a:solidFill>
                  <a:schemeClr val="tx2"/>
                </a:solidFill>
              </a:rPr>
              <a:t>5,6V : </a:t>
            </a:r>
            <a:r>
              <a:rPr lang="en-US" sz="2500" dirty="0" smtClean="0">
                <a:solidFill>
                  <a:schemeClr val="tx2"/>
                </a:solidFill>
              </a:rPr>
              <a:t>tunneling</a:t>
            </a:r>
            <a:endParaRPr lang="en-GB" sz="2500" dirty="0">
              <a:solidFill>
                <a:schemeClr val="tx2"/>
              </a:solidFill>
            </a:endParaRPr>
          </a:p>
        </p:txBody>
      </p:sp>
      <p:sp>
        <p:nvSpPr>
          <p:cNvPr id="16" name="Line 4"/>
          <p:cNvSpPr>
            <a:spLocks noChangeShapeType="1"/>
          </p:cNvSpPr>
          <p:nvPr/>
        </p:nvSpPr>
        <p:spPr bwMode="auto">
          <a:xfrm>
            <a:off x="576266"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lIns="91425" tIns="45713" rIns="91425" bIns="45713" anchor="ctr"/>
          <a:lstStyle/>
          <a:p>
            <a:endParaRPr lang="en-GB"/>
          </a:p>
        </p:txBody>
      </p:sp>
      <p:pic>
        <p:nvPicPr>
          <p:cNvPr id="2" name="Afbeelding 1"/>
          <p:cNvPicPr>
            <a:picLocks noChangeAspect="1"/>
          </p:cNvPicPr>
          <p:nvPr/>
        </p:nvPicPr>
        <p:blipFill>
          <a:blip r:embed="rId3"/>
          <a:stretch>
            <a:fillRect/>
          </a:stretch>
        </p:blipFill>
        <p:spPr>
          <a:xfrm>
            <a:off x="2843808" y="1128747"/>
            <a:ext cx="5176614" cy="3442273"/>
          </a:xfrm>
          <a:prstGeom prst="rect">
            <a:avLst/>
          </a:prstGeom>
        </p:spPr>
      </p:pic>
      <p:sp>
        <p:nvSpPr>
          <p:cNvPr id="5" name="Rechthoek 4"/>
          <p:cNvSpPr/>
          <p:nvPr/>
        </p:nvSpPr>
        <p:spPr>
          <a:xfrm>
            <a:off x="1115496" y="4581128"/>
            <a:ext cx="3467616" cy="1631216"/>
          </a:xfrm>
          <a:prstGeom prst="rect">
            <a:avLst/>
          </a:prstGeom>
        </p:spPr>
        <p:txBody>
          <a:bodyPr wrap="none">
            <a:spAutoFit/>
          </a:bodyPr>
          <a:lstStyle/>
          <a:p>
            <a:pPr algn="l"/>
            <a:r>
              <a:rPr lang="fr-FR" sz="2000" dirty="0" err="1" smtClean="0">
                <a:solidFill>
                  <a:srgbClr val="7030A0"/>
                </a:solidFill>
              </a:rPr>
              <a:t>Zenerdiode</a:t>
            </a:r>
            <a:r>
              <a:rPr lang="fr-FR" sz="2000" dirty="0" smtClean="0">
                <a:solidFill>
                  <a:srgbClr val="7030A0"/>
                </a:solidFill>
              </a:rPr>
              <a:t>:</a:t>
            </a:r>
          </a:p>
          <a:p>
            <a:pPr algn="l"/>
            <a:r>
              <a:rPr lang="fr-FR" sz="2000" dirty="0" err="1" smtClean="0">
                <a:solidFill>
                  <a:srgbClr val="7030A0"/>
                </a:solidFill>
              </a:rPr>
              <a:t>voorspelbaar</a:t>
            </a:r>
            <a:r>
              <a:rPr lang="fr-FR" sz="2000" dirty="0" smtClean="0">
                <a:solidFill>
                  <a:srgbClr val="7030A0"/>
                </a:solidFill>
              </a:rPr>
              <a:t> + </a:t>
            </a:r>
            <a:r>
              <a:rPr lang="fr-FR" sz="2000" dirty="0" err="1" smtClean="0">
                <a:solidFill>
                  <a:srgbClr val="7030A0"/>
                </a:solidFill>
              </a:rPr>
              <a:t>herbruikbaar</a:t>
            </a:r>
            <a:r>
              <a:rPr lang="fr-FR" sz="2000" dirty="0" smtClean="0">
                <a:solidFill>
                  <a:srgbClr val="7030A0"/>
                </a:solidFill>
              </a:rPr>
              <a:t> </a:t>
            </a:r>
          </a:p>
          <a:p>
            <a:pPr marL="342900" indent="-342900" algn="l">
              <a:buFontTx/>
              <a:buChar char="-"/>
            </a:pPr>
            <a:endParaRPr lang="fr-FR" sz="2000" dirty="0" smtClean="0">
              <a:solidFill>
                <a:srgbClr val="7030A0"/>
              </a:solidFill>
            </a:endParaRPr>
          </a:p>
          <a:p>
            <a:pPr marL="342900" indent="-342900" algn="l">
              <a:buFontTx/>
              <a:buChar char="-"/>
            </a:pPr>
            <a:r>
              <a:rPr lang="fr-FR" sz="2000" dirty="0" smtClean="0">
                <a:solidFill>
                  <a:srgbClr val="7030A0"/>
                </a:solidFill>
              </a:rPr>
              <a:t>extra </a:t>
            </a:r>
            <a:r>
              <a:rPr lang="fr-FR" sz="2000" dirty="0" err="1">
                <a:solidFill>
                  <a:srgbClr val="7030A0"/>
                </a:solidFill>
              </a:rPr>
              <a:t>hoge</a:t>
            </a:r>
            <a:r>
              <a:rPr lang="fr-FR" sz="2000" dirty="0">
                <a:solidFill>
                  <a:srgbClr val="7030A0"/>
                </a:solidFill>
              </a:rPr>
              <a:t> </a:t>
            </a:r>
            <a:r>
              <a:rPr lang="fr-FR" sz="2000" dirty="0" err="1">
                <a:solidFill>
                  <a:srgbClr val="7030A0"/>
                </a:solidFill>
              </a:rPr>
              <a:t>dotering</a:t>
            </a:r>
            <a:r>
              <a:rPr lang="fr-FR" sz="2000" dirty="0">
                <a:solidFill>
                  <a:srgbClr val="7030A0"/>
                </a:solidFill>
              </a:rPr>
              <a:t> </a:t>
            </a:r>
          </a:p>
          <a:p>
            <a:pPr marL="342900" indent="-342900" algn="l">
              <a:buFontTx/>
              <a:buChar char="-"/>
            </a:pPr>
            <a:r>
              <a:rPr lang="fr-FR" sz="2000" dirty="0" smtClean="0">
                <a:solidFill>
                  <a:srgbClr val="7030A0"/>
                </a:solidFill>
              </a:rPr>
              <a:t>extra </a:t>
            </a:r>
            <a:r>
              <a:rPr lang="fr-FR" sz="2000" dirty="0" err="1" smtClean="0">
                <a:solidFill>
                  <a:srgbClr val="7030A0"/>
                </a:solidFill>
              </a:rPr>
              <a:t>lage</a:t>
            </a:r>
            <a:r>
              <a:rPr lang="fr-FR" sz="2000" dirty="0" smtClean="0">
                <a:solidFill>
                  <a:srgbClr val="7030A0"/>
                </a:solidFill>
              </a:rPr>
              <a:t> </a:t>
            </a:r>
            <a:r>
              <a:rPr lang="fr-FR" sz="2000" dirty="0" err="1" smtClean="0">
                <a:solidFill>
                  <a:srgbClr val="7030A0"/>
                </a:solidFill>
              </a:rPr>
              <a:t>toleranties</a:t>
            </a:r>
            <a:r>
              <a:rPr lang="fr-FR" sz="2000" dirty="0" smtClean="0">
                <a:solidFill>
                  <a:srgbClr val="7030A0"/>
                </a:solidFill>
              </a:rPr>
              <a:t> </a:t>
            </a:r>
            <a:endParaRPr lang="nl-NL" sz="2000" dirty="0"/>
          </a:p>
        </p:txBody>
      </p:sp>
    </p:spTree>
    <p:extLst>
      <p:ext uri="{BB962C8B-B14F-4D97-AF65-F5344CB8AC3E}">
        <p14:creationId xmlns:p14="http://schemas.microsoft.com/office/powerpoint/2010/main" val="3905518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6863" y="2994992"/>
            <a:ext cx="8694737" cy="3962400"/>
            <a:chOff x="296863" y="2994992"/>
            <a:chExt cx="8694737" cy="3962400"/>
          </a:xfrm>
        </p:grpSpPr>
        <p:pic>
          <p:nvPicPr>
            <p:cNvPr id="23559" name="Picture 7" descr="Figure_40_36"/>
            <p:cNvPicPr>
              <a:picLocks noChangeAspect="1" noChangeArrowheads="1"/>
            </p:cNvPicPr>
            <p:nvPr/>
          </p:nvPicPr>
          <p:blipFill rotWithShape="1">
            <a:blip r:embed="rId3">
              <a:extLst>
                <a:ext uri="{28A0092B-C50C-407E-A947-70E740481C1C}">
                  <a14:useLocalDpi xmlns:a14="http://schemas.microsoft.com/office/drawing/2010/main" val="0"/>
                </a:ext>
              </a:extLst>
            </a:blip>
            <a:srcRect b="5191"/>
            <a:stretch/>
          </p:blipFill>
          <p:spPr bwMode="auto">
            <a:xfrm>
              <a:off x="296863" y="4699757"/>
              <a:ext cx="7227465" cy="225227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4191000" y="2994992"/>
              <a:ext cx="4800600" cy="3962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dirty="0" smtClean="0">
                <a:solidFill>
                  <a:srgbClr val="000000"/>
                </a:solidFill>
              </a:endParaRPr>
            </a:p>
          </p:txBody>
        </p:sp>
        <p:pic>
          <p:nvPicPr>
            <p:cNvPr id="13" name="Picture 12"/>
            <p:cNvPicPr>
              <a:picLocks noChangeAspect="1"/>
            </p:cNvPicPr>
            <p:nvPr/>
          </p:nvPicPr>
          <p:blipFill>
            <a:blip r:embed="rId4"/>
            <a:stretch>
              <a:fillRect/>
            </a:stretch>
          </p:blipFill>
          <p:spPr>
            <a:xfrm rot="5400000" flipH="1">
              <a:off x="7289887" y="5080086"/>
              <a:ext cx="1673525" cy="1724154"/>
            </a:xfrm>
            <a:prstGeom prst="rect">
              <a:avLst/>
            </a:prstGeom>
          </p:spPr>
        </p:pic>
        <p:pic>
          <p:nvPicPr>
            <p:cNvPr id="14" name="Picture 13"/>
            <p:cNvPicPr>
              <a:picLocks noChangeAspect="1"/>
            </p:cNvPicPr>
            <p:nvPr/>
          </p:nvPicPr>
          <p:blipFill>
            <a:blip r:embed="rId4"/>
            <a:stretch>
              <a:fillRect/>
            </a:stretch>
          </p:blipFill>
          <p:spPr>
            <a:xfrm>
              <a:off x="5257800" y="5029200"/>
              <a:ext cx="1729901" cy="1724154"/>
            </a:xfrm>
            <a:prstGeom prst="rect">
              <a:avLst/>
            </a:prstGeom>
          </p:spPr>
        </p:pic>
      </p:grpSp>
      <p:sp>
        <p:nvSpPr>
          <p:cNvPr id="23555" name="Text Box 3"/>
          <p:cNvSpPr txBox="1">
            <a:spLocks noChangeArrowheads="1"/>
          </p:cNvSpPr>
          <p:nvPr/>
        </p:nvSpPr>
        <p:spPr bwMode="auto">
          <a:xfrm>
            <a:off x="296863" y="1137225"/>
            <a:ext cx="869473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GB" sz="1800" dirty="0" smtClean="0"/>
              <a:t>	</a:t>
            </a:r>
            <a:r>
              <a:rPr lang="en-GB" sz="1800" dirty="0"/>
              <a:t> </a:t>
            </a:r>
            <a:r>
              <a:rPr lang="en-GB" sz="1800" dirty="0" smtClean="0"/>
              <a:t>Fermi-</a:t>
            </a:r>
            <a:r>
              <a:rPr lang="en-GB" sz="1800" dirty="0" err="1" smtClean="0"/>
              <a:t>energie</a:t>
            </a:r>
            <a:r>
              <a:rPr lang="en-GB" sz="1800" dirty="0" smtClean="0"/>
              <a:t>: T = 0K		</a:t>
            </a:r>
            <a:r>
              <a:rPr lang="en-GB" sz="1800" dirty="0"/>
              <a:t> </a:t>
            </a:r>
            <a:r>
              <a:rPr lang="en-GB" sz="1800" dirty="0" smtClean="0"/>
              <a:t>Fermi-</a:t>
            </a:r>
            <a:r>
              <a:rPr lang="en-GB" sz="1800" dirty="0" err="1" smtClean="0"/>
              <a:t>niveau</a:t>
            </a:r>
            <a:r>
              <a:rPr lang="en-GB" sz="1800" dirty="0" smtClean="0"/>
              <a:t>:  </a:t>
            </a:r>
            <a:r>
              <a:rPr lang="en-GB" sz="1800" dirty="0" err="1" smtClean="0"/>
              <a:t>elke</a:t>
            </a:r>
            <a:r>
              <a:rPr lang="en-GB" sz="1800" dirty="0" smtClean="0"/>
              <a:t> T.</a:t>
            </a:r>
            <a:endParaRPr lang="en-GB" sz="1800" dirty="0"/>
          </a:p>
          <a:p>
            <a:pPr algn="l"/>
            <a:r>
              <a:rPr lang="en-GB" sz="1800" dirty="0" smtClean="0"/>
              <a:t>	energy </a:t>
            </a:r>
            <a:r>
              <a:rPr lang="en-GB" sz="1800" i="1" dirty="0"/>
              <a:t>difference</a:t>
            </a:r>
            <a:r>
              <a:rPr lang="en-GB" sz="1800" dirty="0"/>
              <a:t> </a:t>
            </a:r>
            <a:r>
              <a:rPr lang="en-GB" sz="1800" dirty="0" smtClean="0"/>
              <a:t>	total </a:t>
            </a:r>
            <a:r>
              <a:rPr lang="en-GB" sz="1800" dirty="0"/>
              <a:t>energy level </a:t>
            </a:r>
            <a:r>
              <a:rPr lang="en-GB" sz="1800" dirty="0" smtClean="0"/>
              <a:t>(kinetic and potential energy)</a:t>
            </a:r>
            <a:endParaRPr lang="en-GB" sz="1800" dirty="0"/>
          </a:p>
          <a:p>
            <a:pPr algn="l"/>
            <a:endParaRPr lang="en-GB" sz="1800" dirty="0" smtClean="0"/>
          </a:p>
          <a:p>
            <a:pPr algn="l"/>
            <a:r>
              <a:rPr lang="en-GB" sz="1800" dirty="0" err="1" smtClean="0"/>
              <a:t>statische</a:t>
            </a:r>
            <a:r>
              <a:rPr lang="en-GB" sz="1800" dirty="0" smtClean="0"/>
              <a:t> </a:t>
            </a:r>
            <a:r>
              <a:rPr lang="en-GB" sz="1800" dirty="0" err="1" smtClean="0"/>
              <a:t>potentiaalput</a:t>
            </a:r>
            <a:r>
              <a:rPr lang="en-GB" sz="1800" dirty="0" smtClean="0"/>
              <a:t>/-</a:t>
            </a:r>
            <a:r>
              <a:rPr lang="en-GB" sz="1800" dirty="0" err="1" smtClean="0"/>
              <a:t>banden</a:t>
            </a:r>
            <a:r>
              <a:rPr lang="en-GB" sz="1800" dirty="0"/>
              <a:t>	</a:t>
            </a:r>
            <a:r>
              <a:rPr lang="en-GB" sz="1800" dirty="0" err="1" smtClean="0"/>
              <a:t>ook</a:t>
            </a:r>
            <a:r>
              <a:rPr lang="en-GB" sz="1800" dirty="0" smtClean="0"/>
              <a:t> </a:t>
            </a:r>
            <a:r>
              <a:rPr lang="en-GB" sz="1800" dirty="0" err="1" smtClean="0"/>
              <a:t>bij</a:t>
            </a:r>
            <a:r>
              <a:rPr lang="en-GB" sz="1800" dirty="0" smtClean="0"/>
              <a:t> </a:t>
            </a:r>
            <a:r>
              <a:rPr lang="en-GB" sz="1800" dirty="0" err="1" smtClean="0"/>
              <a:t>niet-evenwicht-situaties</a:t>
            </a:r>
            <a:endParaRPr lang="en-GB" sz="1800" dirty="0"/>
          </a:p>
          <a:p>
            <a:pPr algn="l">
              <a:spcBef>
                <a:spcPct val="50000"/>
              </a:spcBef>
            </a:pPr>
            <a:endParaRPr lang="en-GB" sz="1800" dirty="0" smtClean="0"/>
          </a:p>
          <a:p>
            <a:pPr algn="l">
              <a:spcBef>
                <a:spcPct val="50000"/>
              </a:spcBef>
            </a:pPr>
            <a:r>
              <a:rPr lang="en-GB" sz="1800" dirty="0" smtClean="0"/>
              <a:t>The </a:t>
            </a:r>
            <a:r>
              <a:rPr lang="en-GB" sz="1800" b="1" dirty="0"/>
              <a:t>Fermi level</a:t>
            </a:r>
            <a:r>
              <a:rPr lang="en-GB" sz="1800" dirty="0"/>
              <a:t> is the total </a:t>
            </a:r>
            <a:r>
              <a:rPr lang="en-GB" sz="1800" dirty="0">
                <a:hlinkClick r:id="rId5" tooltip="Chemical potential"/>
              </a:rPr>
              <a:t>chemical potential</a:t>
            </a:r>
            <a:r>
              <a:rPr lang="en-GB" sz="1800" dirty="0"/>
              <a:t> for electrons (or </a:t>
            </a:r>
            <a:r>
              <a:rPr lang="en-GB" sz="1800" dirty="0">
                <a:hlinkClick r:id="rId6" tooltip="Electrochemical potential"/>
              </a:rPr>
              <a:t>electrochemical potential</a:t>
            </a:r>
            <a:r>
              <a:rPr lang="en-GB" sz="1800" dirty="0"/>
              <a:t> for electrons) and is usually denoted by </a:t>
            </a:r>
            <a:r>
              <a:rPr lang="en-GB" sz="1800" i="1" dirty="0"/>
              <a:t>µ</a:t>
            </a:r>
            <a:r>
              <a:rPr lang="en-GB" sz="1800" dirty="0"/>
              <a:t> or </a:t>
            </a:r>
            <a:r>
              <a:rPr lang="en-GB" sz="1800" i="1" dirty="0"/>
              <a:t>E</a:t>
            </a:r>
            <a:r>
              <a:rPr lang="en-GB" sz="1800" baseline="-25000" dirty="0"/>
              <a:t>F</a:t>
            </a:r>
            <a:r>
              <a:rPr lang="en-GB" sz="1800" dirty="0"/>
              <a:t>.</a:t>
            </a:r>
            <a:r>
              <a:rPr lang="en-GB" sz="1800" baseline="30000" dirty="0">
                <a:hlinkClick r:id="rId7"/>
              </a:rPr>
              <a:t>[1]</a:t>
            </a:r>
            <a:r>
              <a:rPr lang="en-GB" sz="1800" dirty="0"/>
              <a:t> The Fermi level of a body is a </a:t>
            </a:r>
            <a:r>
              <a:rPr lang="en-GB" sz="1800" dirty="0">
                <a:hlinkClick r:id="rId8" tooltip="Thermodynamic"/>
              </a:rPr>
              <a:t>thermodynamic</a:t>
            </a:r>
            <a:r>
              <a:rPr lang="en-GB" sz="1800" dirty="0"/>
              <a:t> quantity, and its significance is the </a:t>
            </a:r>
            <a:r>
              <a:rPr lang="en-GB" sz="1800" dirty="0">
                <a:hlinkClick r:id="rId9" tooltip="Thermodynamic work"/>
              </a:rPr>
              <a:t>thermodynamic work</a:t>
            </a:r>
            <a:r>
              <a:rPr lang="en-GB" sz="1800" dirty="0"/>
              <a:t> required to add one electron to the body (not counting the work required to remove the electron from wherever it came from).</a:t>
            </a:r>
            <a:endParaRPr lang="en-US" sz="1800" dirty="0">
              <a:solidFill>
                <a:srgbClr val="333399"/>
              </a:solidFill>
            </a:endParaRPr>
          </a:p>
        </p:txBody>
      </p:sp>
      <p:sp>
        <p:nvSpPr>
          <p:cNvPr id="7" name="Rectangle 5"/>
          <p:cNvSpPr txBox="1">
            <a:spLocks noChangeArrowheads="1"/>
          </p:cNvSpPr>
          <p:nvPr/>
        </p:nvSpPr>
        <p:spPr bwMode="auto">
          <a:xfrm>
            <a:off x="757808" y="124544"/>
            <a:ext cx="7198568" cy="56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kern="0" dirty="0" smtClean="0">
                <a:solidFill>
                  <a:schemeClr val="tx2"/>
                </a:solidFill>
                <a:latin typeface="+mj-lt"/>
                <a:cs typeface="ＭＳ Ｐゴシック" pitchFamily="-1" charset="-128"/>
              </a:rPr>
              <a:t>Fermi-</a:t>
            </a:r>
            <a:r>
              <a:rPr lang="en-US" kern="0" dirty="0" err="1" smtClean="0">
                <a:solidFill>
                  <a:schemeClr val="tx2"/>
                </a:solidFill>
                <a:latin typeface="+mj-lt"/>
                <a:cs typeface="ＭＳ Ｐゴシック" pitchFamily="-1" charset="-128"/>
              </a:rPr>
              <a:t>energie</a:t>
            </a:r>
            <a:r>
              <a:rPr lang="en-US" kern="0" dirty="0" smtClean="0">
                <a:solidFill>
                  <a:schemeClr val="tx2"/>
                </a:solidFill>
                <a:latin typeface="+mj-lt"/>
                <a:cs typeface="ＭＳ Ｐゴシック" pitchFamily="-1" charset="-128"/>
              </a:rPr>
              <a:t> </a:t>
            </a:r>
            <a:r>
              <a:rPr lang="en-US" kern="0" dirty="0" smtClean="0">
                <a:solidFill>
                  <a:schemeClr val="tx2"/>
                </a:solidFill>
                <a:latin typeface="+mj-lt"/>
                <a:cs typeface="ＭＳ Ｐゴシック" pitchFamily="-1" charset="-128"/>
                <a:sym typeface="Wingdings" panose="05000000000000000000" pitchFamily="2" charset="2"/>
              </a:rPr>
              <a:t>  </a:t>
            </a:r>
            <a:r>
              <a:rPr lang="en-US" kern="0" dirty="0" err="1" smtClean="0">
                <a:solidFill>
                  <a:schemeClr val="tx2"/>
                </a:solidFill>
                <a:latin typeface="+mj-lt"/>
                <a:cs typeface="ＭＳ Ｐゴシック" pitchFamily="-1" charset="-128"/>
                <a:sym typeface="Wingdings" panose="05000000000000000000" pitchFamily="2" charset="2"/>
              </a:rPr>
              <a:t>Ferminiveau</a:t>
            </a:r>
            <a:endParaRPr kumimoji="0" lang="en-US" sz="2400" b="0" i="0" u="none" strike="noStrike" kern="0" cap="none" spc="0" normalizeH="0" baseline="0" noProof="0" dirty="0">
              <a:ln>
                <a:noFill/>
              </a:ln>
              <a:solidFill>
                <a:schemeClr val="tx2"/>
              </a:solidFill>
              <a:effectLst/>
              <a:uLnTx/>
              <a:uFillTx/>
              <a:latin typeface="+mj-lt"/>
              <a:ea typeface="ＭＳ Ｐゴシック" pitchFamily="-1" charset="-128"/>
              <a:cs typeface="ＭＳ Ｐゴシック" pitchFamily="-1" charset="-128"/>
            </a:endParaRPr>
          </a:p>
        </p:txBody>
      </p:sp>
      <p:cxnSp>
        <p:nvCxnSpPr>
          <p:cNvPr id="16" name="Straight Arrow Connector 15"/>
          <p:cNvCxnSpPr/>
          <p:nvPr/>
        </p:nvCxnSpPr>
        <p:spPr bwMode="auto">
          <a:xfrm>
            <a:off x="6705600" y="5867400"/>
            <a:ext cx="457200" cy="15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urved Connector 7"/>
          <p:cNvCxnSpPr/>
          <p:nvPr/>
        </p:nvCxnSpPr>
        <p:spPr bwMode="auto">
          <a:xfrm rot="16200000" flipH="1">
            <a:off x="1252364" y="4429844"/>
            <a:ext cx="2362200" cy="182880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
        <p:nvSpPr>
          <p:cNvPr id="12"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Tree>
    <p:extLst>
      <p:ext uri="{BB962C8B-B14F-4D97-AF65-F5344CB8AC3E}">
        <p14:creationId xmlns:p14="http://schemas.microsoft.com/office/powerpoint/2010/main" val="6690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95400" lvl="2" indent="-381000" algn="l">
              <a:spcBef>
                <a:spcPct val="20000"/>
              </a:spcBef>
              <a:buFontTx/>
              <a:buChar char="•"/>
            </a:pPr>
            <a:endParaRPr lang="nl-NL" sz="2000" dirty="0" smtClean="0"/>
          </a:p>
          <a:p>
            <a:pPr marL="1295400" lvl="2" indent="-381000" algn="l">
              <a:spcBef>
                <a:spcPct val="20000"/>
              </a:spcBef>
              <a:buFontTx/>
              <a:buChar char="•"/>
            </a:pPr>
            <a:endParaRPr lang="nl-NL" sz="2000" dirty="0"/>
          </a:p>
          <a:p>
            <a:pPr marL="1295400" lvl="2" indent="-381000" algn="l">
              <a:spcBef>
                <a:spcPct val="20000"/>
              </a:spcBef>
              <a:buFontTx/>
              <a:buChar char="•"/>
            </a:pPr>
            <a:endParaRPr lang="nl-NL" sz="2000" dirty="0" smtClean="0"/>
          </a:p>
          <a:p>
            <a:pPr marL="1295400" lvl="2" indent="-381000" algn="l">
              <a:spcBef>
                <a:spcPct val="20000"/>
              </a:spcBef>
              <a:buFontTx/>
              <a:buChar char="•"/>
            </a:pPr>
            <a:endParaRPr lang="nl-NL" sz="2000" dirty="0" smtClean="0"/>
          </a:p>
          <a:p>
            <a:pPr marL="838200" lvl="1" indent="-381000" algn="l">
              <a:spcBef>
                <a:spcPct val="20000"/>
              </a:spcBef>
              <a:buFontTx/>
              <a:buChar char="•"/>
            </a:pPr>
            <a:endParaRPr lang="nl-NL" sz="2000" dirty="0" smtClean="0"/>
          </a:p>
          <a:p>
            <a:pPr marL="838200" lvl="1" indent="-381000" algn="l">
              <a:spcBef>
                <a:spcPct val="20000"/>
              </a:spcBef>
              <a:buFontTx/>
              <a:buChar char="•"/>
            </a:pPr>
            <a:endParaRPr lang="nl-NL" sz="2000" dirty="0"/>
          </a:p>
          <a:p>
            <a:pPr lvl="1" algn="l">
              <a:spcBef>
                <a:spcPct val="20000"/>
              </a:spcBef>
            </a:pPr>
            <a:endParaRPr lang="nl-NL" sz="36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a:solidFill>
                  <a:schemeClr val="tx2"/>
                </a:solidFill>
              </a:rPr>
              <a:t>Fermi-Dirac statistiek</a:t>
            </a:r>
            <a:r>
              <a:rPr lang="nl-NL" dirty="0" smtClean="0">
                <a:solidFill>
                  <a:schemeClr val="tx2"/>
                </a:solidFill>
              </a:rPr>
              <a:t>: kans dat deeltje energie E heeft </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pic>
        <p:nvPicPr>
          <p:cNvPr id="5" name="Picture 4" descr="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r="7098"/>
          <a:stretch/>
        </p:blipFill>
        <p:spPr bwMode="auto">
          <a:xfrm>
            <a:off x="1459632" y="1143000"/>
            <a:ext cx="3256384" cy="9108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659316" y="2818428"/>
            <a:ext cx="2954140" cy="2944326"/>
          </a:xfrm>
          <a:prstGeom prst="rect">
            <a:avLst/>
          </a:prstGeom>
        </p:spPr>
      </p:pic>
      <p:sp>
        <p:nvSpPr>
          <p:cNvPr id="9" name="Rectangle 8"/>
          <p:cNvSpPr/>
          <p:nvPr/>
        </p:nvSpPr>
        <p:spPr>
          <a:xfrm>
            <a:off x="533400" y="6472535"/>
            <a:ext cx="4572000" cy="461665"/>
          </a:xfrm>
          <a:prstGeom prst="rect">
            <a:avLst/>
          </a:prstGeom>
        </p:spPr>
        <p:txBody>
          <a:bodyPr>
            <a:spAutoFit/>
          </a:bodyPr>
          <a:lstStyle/>
          <a:p>
            <a:r>
              <a:rPr lang="en-US" sz="1200" dirty="0" smtClean="0">
                <a:hlinkClick r:id="rId4"/>
              </a:rPr>
              <a:t>http://en.wikipedia.org/wiki/Fermi–Dirac_statistics</a:t>
            </a:r>
            <a:endParaRPr lang="en-US" sz="1200" dirty="0" smtClean="0"/>
          </a:p>
          <a:p>
            <a:endParaRPr lang="en-US" sz="1200" dirty="0"/>
          </a:p>
        </p:txBody>
      </p:sp>
      <p:sp>
        <p:nvSpPr>
          <p:cNvPr id="11" name="Rectangle 10"/>
          <p:cNvSpPr/>
          <p:nvPr/>
        </p:nvSpPr>
        <p:spPr>
          <a:xfrm>
            <a:off x="4572000" y="6596390"/>
            <a:ext cx="4572000" cy="523220"/>
          </a:xfrm>
          <a:prstGeom prst="rect">
            <a:avLst/>
          </a:prstGeom>
        </p:spPr>
        <p:txBody>
          <a:bodyPr>
            <a:spAutoFit/>
          </a:bodyPr>
          <a:lstStyle/>
          <a:p>
            <a:r>
              <a:rPr lang="en-US" sz="1400" dirty="0" smtClean="0">
                <a:solidFill>
                  <a:srgbClr val="000000"/>
                </a:solidFill>
                <a:hlinkClick r:id="rId5"/>
              </a:rPr>
              <a:t>http://en.wikipedia.org/wiki/File:Fermi.gif</a:t>
            </a:r>
            <a:endParaRPr lang="en-US" sz="1400" dirty="0" smtClean="0">
              <a:solidFill>
                <a:srgbClr val="000000"/>
              </a:solidFill>
            </a:endParaRPr>
          </a:p>
          <a:p>
            <a:endParaRPr lang="en-US" sz="1400" dirty="0">
              <a:solidFill>
                <a:srgbClr val="000000"/>
              </a:solidFill>
            </a:endParaRPr>
          </a:p>
        </p:txBody>
      </p:sp>
      <p:sp>
        <p:nvSpPr>
          <p:cNvPr id="12" name="Rectangle 11"/>
          <p:cNvSpPr/>
          <p:nvPr/>
        </p:nvSpPr>
        <p:spPr>
          <a:xfrm>
            <a:off x="4666122" y="3352800"/>
            <a:ext cx="666619" cy="276999"/>
          </a:xfrm>
          <a:prstGeom prst="rect">
            <a:avLst/>
          </a:prstGeom>
        </p:spPr>
        <p:txBody>
          <a:bodyPr wrap="none">
            <a:spAutoFit/>
          </a:bodyPr>
          <a:lstStyle/>
          <a:p>
            <a:r>
              <a:rPr lang="nl-NL" sz="1200" dirty="0" smtClean="0">
                <a:solidFill>
                  <a:srgbClr val="C5C14A"/>
                </a:solidFill>
              </a:rPr>
              <a:t>grote T</a:t>
            </a:r>
            <a:endParaRPr lang="en-US" sz="1200" dirty="0">
              <a:solidFill>
                <a:srgbClr val="C5C14A"/>
              </a:solidFill>
            </a:endParaRPr>
          </a:p>
        </p:txBody>
      </p:sp>
      <p:sp>
        <p:nvSpPr>
          <p:cNvPr id="13" name="Rectangle 12"/>
          <p:cNvSpPr/>
          <p:nvPr/>
        </p:nvSpPr>
        <p:spPr>
          <a:xfrm>
            <a:off x="4646148" y="2944603"/>
            <a:ext cx="717940" cy="276999"/>
          </a:xfrm>
          <a:prstGeom prst="rect">
            <a:avLst/>
          </a:prstGeom>
        </p:spPr>
        <p:txBody>
          <a:bodyPr wrap="none">
            <a:spAutoFit/>
          </a:bodyPr>
          <a:lstStyle/>
          <a:p>
            <a:r>
              <a:rPr lang="nl-NL" sz="1200" dirty="0" smtClean="0">
                <a:solidFill>
                  <a:srgbClr val="33CCCC"/>
                </a:solidFill>
              </a:rPr>
              <a:t>kleine T</a:t>
            </a:r>
            <a:endParaRPr lang="en-US" sz="1200" dirty="0">
              <a:solidFill>
                <a:srgbClr val="33CCCC"/>
              </a:solidFill>
            </a:endParaRPr>
          </a:p>
        </p:txBody>
      </p:sp>
      <p:sp>
        <p:nvSpPr>
          <p:cNvPr id="14" name="Rectangle 13"/>
          <p:cNvSpPr/>
          <p:nvPr/>
        </p:nvSpPr>
        <p:spPr>
          <a:xfrm>
            <a:off x="2650110" y="5943600"/>
            <a:ext cx="1385290" cy="307777"/>
          </a:xfrm>
          <a:prstGeom prst="rect">
            <a:avLst/>
          </a:prstGeom>
        </p:spPr>
        <p:txBody>
          <a:bodyPr wrap="none">
            <a:spAutoFit/>
          </a:bodyPr>
          <a:lstStyle/>
          <a:p>
            <a:r>
              <a:rPr lang="nl-NL" sz="1400" i="1" dirty="0" err="1" smtClean="0">
                <a:solidFill>
                  <a:srgbClr val="0000FF"/>
                </a:solidFill>
                <a:latin typeface="Symbol" charset="2"/>
                <a:cs typeface="Symbol" charset="2"/>
              </a:rPr>
              <a:t>m</a:t>
            </a:r>
            <a:r>
              <a:rPr lang="nl-NL" sz="1400" dirty="0" smtClean="0">
                <a:solidFill>
                  <a:srgbClr val="0000FF"/>
                </a:solidFill>
              </a:rPr>
              <a:t>: </a:t>
            </a:r>
            <a:r>
              <a:rPr lang="nl-NL" sz="1400" dirty="0" err="1" smtClean="0">
                <a:solidFill>
                  <a:srgbClr val="0000FF"/>
                </a:solidFill>
              </a:rPr>
              <a:t>Ferminiveau</a:t>
            </a:r>
            <a:endParaRPr lang="en-US" sz="1400" dirty="0">
              <a:solidFill>
                <a:srgbClr val="0000FF"/>
              </a:solidFill>
            </a:endParaRPr>
          </a:p>
        </p:txBody>
      </p:sp>
      <p:pic>
        <p:nvPicPr>
          <p:cNvPr id="16" name="Picture 15"/>
          <p:cNvPicPr>
            <a:picLocks noChangeAspect="1"/>
          </p:cNvPicPr>
          <p:nvPr/>
        </p:nvPicPr>
        <p:blipFill>
          <a:blip r:embed="rId3"/>
          <a:stretch>
            <a:fillRect/>
          </a:stretch>
        </p:blipFill>
        <p:spPr>
          <a:xfrm rot="5400000" flipH="1">
            <a:off x="6119322" y="2787795"/>
            <a:ext cx="2870395" cy="3107969"/>
          </a:xfrm>
          <a:prstGeom prst="rect">
            <a:avLst/>
          </a:prstGeom>
        </p:spPr>
      </p:pic>
      <p:cxnSp>
        <p:nvCxnSpPr>
          <p:cNvPr id="18" name="Straight Arrow Connector 17"/>
          <p:cNvCxnSpPr/>
          <p:nvPr/>
        </p:nvCxnSpPr>
        <p:spPr bwMode="auto">
          <a:xfrm>
            <a:off x="5436096" y="4263008"/>
            <a:ext cx="457200" cy="15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urved Connector 14"/>
          <p:cNvCxnSpPr>
            <a:cxnSpLocks noChangeAspect="1"/>
          </p:cNvCxnSpPr>
          <p:nvPr/>
        </p:nvCxnSpPr>
        <p:spPr bwMode="auto">
          <a:xfrm rot="16200000" flipH="1">
            <a:off x="6948264" y="1199396"/>
            <a:ext cx="1653540" cy="1653540"/>
          </a:xfrm>
          <a:prstGeom prst="curvedConnector3">
            <a:avLst>
              <a:gd name="adj1" fmla="val 50000"/>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88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100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t>Effect </a:t>
            </a:r>
            <a:r>
              <a:rPr lang="nl-NL" dirty="0"/>
              <a:t>van temperatuur op verdeling valentie-e</a:t>
            </a:r>
            <a:r>
              <a:rPr lang="nl-NL" baseline="30000" dirty="0"/>
              <a:t>-</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 name="Rectangle 1"/>
          <p:cNvSpPr/>
          <p:nvPr/>
        </p:nvSpPr>
        <p:spPr>
          <a:xfrm>
            <a:off x="-533400" y="6485855"/>
            <a:ext cx="4572000" cy="430887"/>
          </a:xfrm>
          <a:prstGeom prst="rect">
            <a:avLst/>
          </a:prstGeom>
        </p:spPr>
        <p:txBody>
          <a:bodyPr>
            <a:spAutoFit/>
          </a:bodyPr>
          <a:lstStyle/>
          <a:p>
            <a:r>
              <a:rPr lang="en-GB" sz="1100" dirty="0">
                <a:hlinkClick r:id="rId3"/>
              </a:rPr>
              <a:t>http://cnx.org/content/m13458/latest</a:t>
            </a:r>
            <a:r>
              <a:rPr lang="en-GB" sz="1100" dirty="0" smtClean="0">
                <a:hlinkClick r:id="rId3"/>
              </a:rPr>
              <a:t>/</a:t>
            </a:r>
            <a:endParaRPr lang="en-GB" sz="1100" dirty="0" smtClean="0"/>
          </a:p>
          <a:p>
            <a:endParaRPr lang="en-GB" sz="1050" dirty="0"/>
          </a:p>
        </p:txBody>
      </p:sp>
      <p:pic>
        <p:nvPicPr>
          <p:cNvPr id="458760" name="Picture 8" descr="Figure 3 (Fermi-semi-electro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296040"/>
            <a:ext cx="3006869" cy="3205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88135" y="5562600"/>
            <a:ext cx="1641065" cy="369332"/>
          </a:xfrm>
          <a:prstGeom prst="rect">
            <a:avLst/>
          </a:prstGeom>
        </p:spPr>
        <p:txBody>
          <a:bodyPr wrap="square">
            <a:spAutoFit/>
          </a:bodyPr>
          <a:lstStyle/>
          <a:p>
            <a:pPr lvl="1" algn="l">
              <a:spcBef>
                <a:spcPct val="20000"/>
              </a:spcBef>
            </a:pPr>
            <a:r>
              <a:rPr lang="nl-NL" sz="1800" dirty="0" smtClean="0"/>
              <a:t>geleider</a:t>
            </a:r>
          </a:p>
        </p:txBody>
      </p:sp>
      <p:sp>
        <p:nvSpPr>
          <p:cNvPr id="10" name="Rectangle 9"/>
          <p:cNvSpPr/>
          <p:nvPr/>
        </p:nvSpPr>
        <p:spPr>
          <a:xfrm>
            <a:off x="6588535" y="5562600"/>
            <a:ext cx="1641065" cy="369332"/>
          </a:xfrm>
          <a:prstGeom prst="rect">
            <a:avLst/>
          </a:prstGeom>
        </p:spPr>
        <p:txBody>
          <a:bodyPr wrap="square">
            <a:spAutoFit/>
          </a:bodyPr>
          <a:lstStyle/>
          <a:p>
            <a:pPr lvl="1" algn="l">
              <a:spcBef>
                <a:spcPct val="20000"/>
              </a:spcBef>
            </a:pPr>
            <a:r>
              <a:rPr lang="nl-NL" sz="1800" dirty="0" smtClean="0"/>
              <a:t>isolator</a:t>
            </a:r>
          </a:p>
        </p:txBody>
      </p:sp>
      <p:grpSp>
        <p:nvGrpSpPr>
          <p:cNvPr id="3" name="Group 4"/>
          <p:cNvGrpSpPr/>
          <p:nvPr/>
        </p:nvGrpSpPr>
        <p:grpSpPr>
          <a:xfrm>
            <a:off x="0" y="2145268"/>
            <a:ext cx="2734268" cy="3328468"/>
            <a:chOff x="0" y="2145268"/>
            <a:chExt cx="2734268" cy="3328468"/>
          </a:xfrm>
        </p:grpSpPr>
        <p:pic>
          <p:nvPicPr>
            <p:cNvPr id="458756" name="Picture 4" descr="Figure 1 (Ef-zero-te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6872"/>
              <a:ext cx="2734268" cy="31968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95721" y="2145268"/>
              <a:ext cx="898003" cy="369332"/>
            </a:xfrm>
            <a:prstGeom prst="rect">
              <a:avLst/>
            </a:prstGeom>
          </p:spPr>
          <p:txBody>
            <a:bodyPr wrap="none">
              <a:spAutoFit/>
            </a:bodyPr>
            <a:lstStyle/>
            <a:p>
              <a:r>
                <a:rPr lang="nl-NL" sz="1800" dirty="0" smtClean="0"/>
                <a:t>T</a:t>
              </a:r>
              <a:r>
                <a:rPr lang="nl-NL" sz="1800" dirty="0" smtClean="0">
                  <a:latin typeface="Wingdings"/>
                  <a:sym typeface="Wingdings" panose="05000000000000000000" pitchFamily="2" charset="2"/>
                </a:rPr>
                <a:t></a:t>
              </a:r>
              <a:r>
                <a:rPr lang="nl-NL" sz="1800" dirty="0" smtClean="0"/>
                <a:t>0 K</a:t>
              </a:r>
              <a:endParaRPr lang="en-US" sz="1800" dirty="0"/>
            </a:p>
          </p:txBody>
        </p:sp>
      </p:grpSp>
      <p:grpSp>
        <p:nvGrpSpPr>
          <p:cNvPr id="4" name="Group 5"/>
          <p:cNvGrpSpPr/>
          <p:nvPr/>
        </p:nvGrpSpPr>
        <p:grpSpPr>
          <a:xfrm>
            <a:off x="3059832" y="2145268"/>
            <a:ext cx="2734268" cy="3355897"/>
            <a:chOff x="3059832" y="2145268"/>
            <a:chExt cx="2734268" cy="3355897"/>
          </a:xfrm>
        </p:grpSpPr>
        <p:pic>
          <p:nvPicPr>
            <p:cNvPr id="458758" name="Picture 6" descr="Figure 2 (Ef-positive-te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2296040"/>
              <a:ext cx="2734268" cy="32051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793361" y="2145268"/>
              <a:ext cx="931039" cy="369332"/>
            </a:xfrm>
            <a:prstGeom prst="rect">
              <a:avLst/>
            </a:prstGeom>
          </p:spPr>
          <p:txBody>
            <a:bodyPr wrap="none">
              <a:spAutoFit/>
            </a:bodyPr>
            <a:lstStyle/>
            <a:p>
              <a:r>
                <a:rPr lang="nl-NL" sz="1800" dirty="0" smtClean="0"/>
                <a:t>T &gt; 0 K</a:t>
              </a:r>
              <a:endParaRPr lang="en-US" sz="1800" dirty="0"/>
            </a:p>
          </p:txBody>
        </p:sp>
      </p:grpSp>
      <p:sp>
        <p:nvSpPr>
          <p:cNvPr id="16" name="Rectangle 15"/>
          <p:cNvSpPr/>
          <p:nvPr/>
        </p:nvSpPr>
        <p:spPr bwMode="auto">
          <a:xfrm>
            <a:off x="5867400" y="1295400"/>
            <a:ext cx="6858000" cy="579120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 charset="0"/>
            </a:endParaRPr>
          </a:p>
        </p:txBody>
      </p:sp>
      <p:sp>
        <p:nvSpPr>
          <p:cNvPr id="17" name="Rectangle 16"/>
          <p:cNvSpPr/>
          <p:nvPr/>
        </p:nvSpPr>
        <p:spPr>
          <a:xfrm>
            <a:off x="5486400" y="2133600"/>
            <a:ext cx="2461514" cy="707886"/>
          </a:xfrm>
          <a:prstGeom prst="rect">
            <a:avLst/>
          </a:prstGeom>
        </p:spPr>
        <p:txBody>
          <a:bodyPr wrap="none">
            <a:spAutoFit/>
          </a:bodyPr>
          <a:lstStyle/>
          <a:p>
            <a:r>
              <a:rPr lang="nl-NL" sz="2000" dirty="0" smtClean="0">
                <a:solidFill>
                  <a:srgbClr val="2D2DB9">
                    <a:lumMod val="75000"/>
                  </a:srgbClr>
                </a:solidFill>
              </a:rPr>
              <a:t>kans om bij deze E</a:t>
            </a:r>
          </a:p>
          <a:p>
            <a:r>
              <a:rPr lang="nl-NL" sz="2000" dirty="0" smtClean="0">
                <a:solidFill>
                  <a:srgbClr val="2D2DB9">
                    <a:lumMod val="75000"/>
                  </a:srgbClr>
                </a:solidFill>
              </a:rPr>
              <a:t>een </a:t>
            </a:r>
            <a:r>
              <a:rPr lang="nl-NL" sz="2000" dirty="0" err="1" smtClean="0">
                <a:solidFill>
                  <a:srgbClr val="2D2DB9">
                    <a:lumMod val="75000"/>
                  </a:srgbClr>
                </a:solidFill>
              </a:rPr>
              <a:t>e</a:t>
            </a:r>
            <a:r>
              <a:rPr lang="nl-NL" sz="2000" baseline="30000" dirty="0" smtClean="0">
                <a:solidFill>
                  <a:srgbClr val="2D2DB9">
                    <a:lumMod val="75000"/>
                  </a:srgbClr>
                </a:solidFill>
              </a:rPr>
              <a:t>-</a:t>
            </a:r>
            <a:r>
              <a:rPr lang="nl-NL" sz="2000" dirty="0" smtClean="0">
                <a:solidFill>
                  <a:srgbClr val="2D2DB9">
                    <a:lumMod val="75000"/>
                  </a:srgbClr>
                </a:solidFill>
              </a:rPr>
              <a:t> aan te treffen</a:t>
            </a:r>
            <a:endParaRPr lang="en-GB" sz="2000" dirty="0">
              <a:solidFill>
                <a:srgbClr val="2D2DB9">
                  <a:lumMod val="75000"/>
                </a:srgbClr>
              </a:solidFill>
            </a:endParaRPr>
          </a:p>
        </p:txBody>
      </p:sp>
      <p:cxnSp>
        <p:nvCxnSpPr>
          <p:cNvPr id="19" name="Straight Arrow Connector 18"/>
          <p:cNvCxnSpPr/>
          <p:nvPr/>
        </p:nvCxnSpPr>
        <p:spPr bwMode="auto">
          <a:xfrm rot="5400000">
            <a:off x="4495800" y="3124200"/>
            <a:ext cx="1447800" cy="838200"/>
          </a:xfrm>
          <a:prstGeom prst="straightConnector1">
            <a:avLst/>
          </a:prstGeom>
          <a:no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717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H:\My Documents\Templates\Blank Presentation.pot</Template>
  <TotalTime>0</TotalTime>
  <Words>8031</Words>
  <Application>Microsoft Office PowerPoint</Application>
  <PresentationFormat>Diavoorstelling (4:3)</PresentationFormat>
  <Paragraphs>833</Paragraphs>
  <Slides>72</Slides>
  <Notes>67</Notes>
  <HiddenSlides>0</HiddenSlides>
  <MMClips>0</MMClips>
  <ScaleCrop>false</ScaleCrop>
  <HeadingPairs>
    <vt:vector size="8" baseType="variant">
      <vt:variant>
        <vt:lpstr>Gebruikte lettertypen</vt:lpstr>
      </vt:variant>
      <vt:variant>
        <vt:i4>8</vt:i4>
      </vt:variant>
      <vt:variant>
        <vt:lpstr>Thema</vt:lpstr>
      </vt:variant>
      <vt:variant>
        <vt:i4>2</vt:i4>
      </vt:variant>
      <vt:variant>
        <vt:lpstr>Ingesloten OLE-bronprogramma's</vt:lpstr>
      </vt:variant>
      <vt:variant>
        <vt:i4>1</vt:i4>
      </vt:variant>
      <vt:variant>
        <vt:lpstr>Diatitels</vt:lpstr>
      </vt:variant>
      <vt:variant>
        <vt:i4>72</vt:i4>
      </vt:variant>
    </vt:vector>
  </HeadingPairs>
  <TitlesOfParts>
    <vt:vector size="83" baseType="lpstr">
      <vt:lpstr>ＭＳ Ｐゴシック</vt:lpstr>
      <vt:lpstr>Arial</vt:lpstr>
      <vt:lpstr>Arial-BoldMT</vt:lpstr>
      <vt:lpstr>Calibri</vt:lpstr>
      <vt:lpstr>Courier</vt:lpstr>
      <vt:lpstr>Symbol</vt:lpstr>
      <vt:lpstr>Times New Roman</vt:lpstr>
      <vt:lpstr>Wingdings</vt:lpstr>
      <vt:lpstr>Default Design</vt:lpstr>
      <vt:lpstr>3_Default Design</vt:lpstr>
      <vt:lpstr>Equation</vt:lpstr>
      <vt:lpstr>Vastestoffysica VI</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§40.8 Elektronen- en gatengeleiding in Si</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40.9 Semiconductor Diodes</vt:lpstr>
      <vt:lpstr>40.9 Semiconductor Diodes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Philips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bloms</dc:creator>
  <cp:lastModifiedBy>Blom,Saskia S.M.P.</cp:lastModifiedBy>
  <cp:revision>650</cp:revision>
  <cp:lastPrinted>2012-04-24T10:41:35Z</cp:lastPrinted>
  <dcterms:created xsi:type="dcterms:W3CDTF">2016-05-30T20:10:30Z</dcterms:created>
  <dcterms:modified xsi:type="dcterms:W3CDTF">2022-06-03T14:05:53Z</dcterms:modified>
</cp:coreProperties>
</file>